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charts/style5.xml" ContentType="application/vnd.ms-office.chartstyl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95" r:id="rId2"/>
    <p:sldMasterId id="2147489482" r:id="rId3"/>
    <p:sldMasterId id="2147489496" r:id="rId4"/>
  </p:sldMasterIdLst>
  <p:notesMasterIdLst>
    <p:notesMasterId r:id="rId36"/>
  </p:notesMasterIdLst>
  <p:handoutMasterIdLst>
    <p:handoutMasterId r:id="rId37"/>
  </p:handoutMasterIdLst>
  <p:sldIdLst>
    <p:sldId id="256" r:id="rId5"/>
    <p:sldId id="1259" r:id="rId6"/>
    <p:sldId id="1281" r:id="rId7"/>
    <p:sldId id="1282" r:id="rId8"/>
    <p:sldId id="1283" r:id="rId9"/>
    <p:sldId id="1284" r:id="rId10"/>
    <p:sldId id="1285" r:id="rId11"/>
    <p:sldId id="1286" r:id="rId12"/>
    <p:sldId id="1288" r:id="rId13"/>
    <p:sldId id="1303" r:id="rId14"/>
    <p:sldId id="1287" r:id="rId15"/>
    <p:sldId id="1300" r:id="rId16"/>
    <p:sldId id="1289" r:id="rId17"/>
    <p:sldId id="1290" r:id="rId18"/>
    <p:sldId id="1291" r:id="rId19"/>
    <p:sldId id="1133" r:id="rId20"/>
    <p:sldId id="1292" r:id="rId21"/>
    <p:sldId id="1293" r:id="rId22"/>
    <p:sldId id="1299" r:id="rId23"/>
    <p:sldId id="1294" r:id="rId24"/>
    <p:sldId id="1295" r:id="rId25"/>
    <p:sldId id="1296" r:id="rId26"/>
    <p:sldId id="1297" r:id="rId27"/>
    <p:sldId id="1298" r:id="rId28"/>
    <p:sldId id="1304" r:id="rId29"/>
    <p:sldId id="1306" r:id="rId30"/>
    <p:sldId id="1307" r:id="rId31"/>
    <p:sldId id="1308" r:id="rId32"/>
    <p:sldId id="1309" r:id="rId33"/>
    <p:sldId id="1310" r:id="rId34"/>
    <p:sldId id="681" r:id="rId35"/>
  </p:sldIdLst>
  <p:sldSz cx="9144000" cy="5143500" type="screen16x9"/>
  <p:notesSz cx="7104063" cy="102346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shek Dadhichi" initials="AD" lastIdx="9" clrIdx="0">
    <p:extLst>
      <p:ext uri="{19B8F6BF-5375-455C-9EA6-DF929625EA0E}">
        <p15:presenceInfo xmlns="" xmlns:p15="http://schemas.microsoft.com/office/powerpoint/2012/main" userId="Abhishek Dadhic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000"/>
    <a:srgbClr val="D9D9D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9854" autoAdjust="0"/>
  </p:normalViewPr>
  <p:slideViewPr>
    <p:cSldViewPr>
      <p:cViewPr varScale="1">
        <p:scale>
          <a:sx n="116" d="100"/>
          <a:sy n="116" d="100"/>
        </p:scale>
        <p:origin x="-600"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E:\Work\GoG\MDM\Visuals_060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IN" dirty="0"/>
              <a:t>Enrolment vs Beneficiary</a:t>
            </a:r>
          </a:p>
        </c:rich>
      </c:tx>
      <c:layout/>
      <c:spPr>
        <a:noFill/>
        <a:ln>
          <a:noFill/>
        </a:ln>
        <a:effectLst/>
      </c:spPr>
    </c:title>
    <c:plotArea>
      <c:layout/>
      <c:barChart>
        <c:barDir val="col"/>
        <c:grouping val="clustered"/>
        <c:ser>
          <c:idx val="0"/>
          <c:order val="0"/>
          <c:tx>
            <c:strRef>
              <c:f>Sheet2!$C$1</c:f>
              <c:strCache>
                <c:ptCount val="1"/>
                <c:pt idx="0">
                  <c:v>Enrollment</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Sheet2!$A$2:$A$3</c:f>
              <c:strCache>
                <c:ptCount val="2"/>
                <c:pt idx="0">
                  <c:v>Primary</c:v>
                </c:pt>
                <c:pt idx="1">
                  <c:v>Upper Primary</c:v>
                </c:pt>
              </c:strCache>
            </c:strRef>
          </c:cat>
          <c:val>
            <c:numRef>
              <c:f>Sheet2!$C$2:$C$3</c:f>
              <c:numCache>
                <c:formatCode>General</c:formatCode>
                <c:ptCount val="2"/>
                <c:pt idx="0">
                  <c:v>3267671</c:v>
                </c:pt>
                <c:pt idx="1">
                  <c:v>1904617</c:v>
                </c:pt>
              </c:numCache>
            </c:numRef>
          </c:val>
          <c:extLst xmlns:c16r2="http://schemas.microsoft.com/office/drawing/2015/06/chart">
            <c:ext xmlns:c16="http://schemas.microsoft.com/office/drawing/2014/chart" uri="{C3380CC4-5D6E-409C-BE32-E72D297353CC}">
              <c16:uniqueId val="{00000000-DD84-4871-B0AB-4CAE946C0CD7}"/>
            </c:ext>
          </c:extLst>
        </c:ser>
        <c:ser>
          <c:idx val="1"/>
          <c:order val="1"/>
          <c:tx>
            <c:strRef>
              <c:f>Sheet2!$D$1</c:f>
              <c:strCache>
                <c:ptCount val="1"/>
                <c:pt idx="0">
                  <c:v>Beneficiary </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Sheet2!$A$2:$A$3</c:f>
              <c:strCache>
                <c:ptCount val="2"/>
                <c:pt idx="0">
                  <c:v>Primary</c:v>
                </c:pt>
                <c:pt idx="1">
                  <c:v>Upper Primary</c:v>
                </c:pt>
              </c:strCache>
            </c:strRef>
          </c:cat>
          <c:val>
            <c:numRef>
              <c:f>Sheet2!$D$2:$D$3</c:f>
              <c:numCache>
                <c:formatCode>General</c:formatCode>
                <c:ptCount val="2"/>
                <c:pt idx="0">
                  <c:v>2523852</c:v>
                </c:pt>
                <c:pt idx="1">
                  <c:v>1473776</c:v>
                </c:pt>
              </c:numCache>
            </c:numRef>
          </c:val>
          <c:extLst xmlns:c16r2="http://schemas.microsoft.com/office/drawing/2015/06/chart">
            <c:ext xmlns:c16="http://schemas.microsoft.com/office/drawing/2014/chart" uri="{C3380CC4-5D6E-409C-BE32-E72D297353CC}">
              <c16:uniqueId val="{00000001-DD84-4871-B0AB-4CAE946C0CD7}"/>
            </c:ext>
          </c:extLst>
        </c:ser>
        <c:gapWidth val="219"/>
        <c:overlap val="-27"/>
        <c:axId val="147479168"/>
        <c:axId val="127500288"/>
      </c:barChart>
      <c:catAx>
        <c:axId val="1474791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7500288"/>
        <c:crosses val="autoZero"/>
        <c:auto val="1"/>
        <c:lblAlgn val="ctr"/>
        <c:lblOffset val="100"/>
      </c:catAx>
      <c:valAx>
        <c:axId val="127500288"/>
        <c:scaling>
          <c:orientation val="minMax"/>
        </c:scaling>
        <c:axPos val="l"/>
        <c:majorGridlines>
          <c:spPr>
            <a:ln w="9525" cap="flat" cmpd="sng" algn="ctr">
              <a:no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74791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1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Sheet4!$B$1</c:f>
              <c:strCache>
                <c:ptCount val="1"/>
                <c:pt idx="0">
                  <c:v>Enrolment</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Sheet4!$A$2:$A$6</c:f>
              <c:strCache>
                <c:ptCount val="5"/>
                <c:pt idx="0">
                  <c:v>2015-16</c:v>
                </c:pt>
                <c:pt idx="1">
                  <c:v>2016-17</c:v>
                </c:pt>
                <c:pt idx="2">
                  <c:v>2017-18</c:v>
                </c:pt>
                <c:pt idx="3">
                  <c:v>2018-19</c:v>
                </c:pt>
                <c:pt idx="4">
                  <c:v>2019-20</c:v>
                </c:pt>
              </c:strCache>
            </c:strRef>
          </c:cat>
          <c:val>
            <c:numRef>
              <c:f>Sheet4!$B$2:$B$6</c:f>
              <c:numCache>
                <c:formatCode>General</c:formatCode>
                <c:ptCount val="5"/>
                <c:pt idx="0">
                  <c:v>61.57</c:v>
                </c:pt>
                <c:pt idx="1">
                  <c:v>59.730000000000011</c:v>
                </c:pt>
                <c:pt idx="2">
                  <c:v>57.61</c:v>
                </c:pt>
                <c:pt idx="3">
                  <c:v>54.879999999999995</c:v>
                </c:pt>
                <c:pt idx="4">
                  <c:v>51.720000000000013</c:v>
                </c:pt>
              </c:numCache>
            </c:numRef>
          </c:val>
          <c:extLst xmlns:c16r2="http://schemas.microsoft.com/office/drawing/2015/06/chart">
            <c:ext xmlns:c16="http://schemas.microsoft.com/office/drawing/2014/chart" uri="{C3380CC4-5D6E-409C-BE32-E72D297353CC}">
              <c16:uniqueId val="{00000000-5498-4079-B646-79934B9B0ADD}"/>
            </c:ext>
          </c:extLst>
        </c:ser>
        <c:ser>
          <c:idx val="1"/>
          <c:order val="1"/>
          <c:tx>
            <c:strRef>
              <c:f>Sheet4!$C$1</c:f>
              <c:strCache>
                <c:ptCount val="1"/>
                <c:pt idx="0">
                  <c:v>Beneficiaries</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Sheet4!$A$2:$A$6</c:f>
              <c:strCache>
                <c:ptCount val="5"/>
                <c:pt idx="0">
                  <c:v>2015-16</c:v>
                </c:pt>
                <c:pt idx="1">
                  <c:v>2016-17</c:v>
                </c:pt>
                <c:pt idx="2">
                  <c:v>2017-18</c:v>
                </c:pt>
                <c:pt idx="3">
                  <c:v>2018-19</c:v>
                </c:pt>
                <c:pt idx="4">
                  <c:v>2019-20</c:v>
                </c:pt>
              </c:strCache>
            </c:strRef>
          </c:cat>
          <c:val>
            <c:numRef>
              <c:f>Sheet4!$C$2:$C$6</c:f>
              <c:numCache>
                <c:formatCode>General</c:formatCode>
                <c:ptCount val="5"/>
                <c:pt idx="0">
                  <c:v>43.94</c:v>
                </c:pt>
                <c:pt idx="1">
                  <c:v>43.660000000000011</c:v>
                </c:pt>
                <c:pt idx="2">
                  <c:v>43.97</c:v>
                </c:pt>
                <c:pt idx="3">
                  <c:v>42.99</c:v>
                </c:pt>
                <c:pt idx="4">
                  <c:v>39.97</c:v>
                </c:pt>
              </c:numCache>
            </c:numRef>
          </c:val>
          <c:extLst xmlns:c16r2="http://schemas.microsoft.com/office/drawing/2015/06/chart">
            <c:ext xmlns:c16="http://schemas.microsoft.com/office/drawing/2014/chart" uri="{C3380CC4-5D6E-409C-BE32-E72D297353CC}">
              <c16:uniqueId val="{00000001-5498-4079-B646-79934B9B0ADD}"/>
            </c:ext>
          </c:extLst>
        </c:ser>
        <c:gapWidth val="269"/>
        <c:overlap val="-27"/>
        <c:axId val="127336448"/>
        <c:axId val="127337984"/>
      </c:barChart>
      <c:lineChart>
        <c:grouping val="standard"/>
        <c:ser>
          <c:idx val="2"/>
          <c:order val="2"/>
          <c:tx>
            <c:strRef>
              <c:f>Sheet4!$D$1</c:f>
              <c:strCache>
                <c:ptCount val="1"/>
                <c:pt idx="0">
                  <c:v>Percentage Coverage</c:v>
                </c:pt>
              </c:strCache>
            </c:strRef>
          </c:tx>
          <c:spPr>
            <a:ln w="38100" cap="rnd">
              <a:solidFill>
                <a:schemeClr val="accent6"/>
              </a:solidFill>
              <a:round/>
            </a:ln>
            <a:effectLst/>
          </c:spPr>
          <c:marker>
            <c:symbol val="none"/>
          </c:marker>
          <c:dLbls>
            <c:dLbl>
              <c:idx val="0"/>
              <c:layout>
                <c:manualLayout>
                  <c:x val="-1.8044011859628662E-2"/>
                  <c:y val="-7.3709597206716243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498-4079-B646-79934B9B0AD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Sheet4!$A$2:$A$6</c:f>
              <c:strCache>
                <c:ptCount val="5"/>
                <c:pt idx="0">
                  <c:v>2015-16</c:v>
                </c:pt>
                <c:pt idx="1">
                  <c:v>2016-17</c:v>
                </c:pt>
                <c:pt idx="2">
                  <c:v>2017-18</c:v>
                </c:pt>
                <c:pt idx="3">
                  <c:v>2018-19</c:v>
                </c:pt>
                <c:pt idx="4">
                  <c:v>2019-20</c:v>
                </c:pt>
              </c:strCache>
            </c:strRef>
          </c:cat>
          <c:val>
            <c:numRef>
              <c:f>Sheet4!$D$2:$D$6</c:f>
              <c:numCache>
                <c:formatCode>0.0%</c:formatCode>
                <c:ptCount val="5"/>
                <c:pt idx="0">
                  <c:v>0.71370000000000033</c:v>
                </c:pt>
                <c:pt idx="1">
                  <c:v>0.73100000000000032</c:v>
                </c:pt>
                <c:pt idx="2">
                  <c:v>0.76320000000000032</c:v>
                </c:pt>
                <c:pt idx="3">
                  <c:v>0.7833</c:v>
                </c:pt>
                <c:pt idx="4">
                  <c:v>0.77280000000000049</c:v>
                </c:pt>
              </c:numCache>
            </c:numRef>
          </c:val>
          <c:extLst xmlns:c16r2="http://schemas.microsoft.com/office/drawing/2015/06/chart">
            <c:ext xmlns:c16="http://schemas.microsoft.com/office/drawing/2014/chart" uri="{C3380CC4-5D6E-409C-BE32-E72D297353CC}">
              <c16:uniqueId val="{00000003-5498-4079-B646-79934B9B0ADD}"/>
            </c:ext>
          </c:extLst>
        </c:ser>
        <c:marker val="1"/>
        <c:axId val="127341312"/>
        <c:axId val="127339520"/>
      </c:lineChart>
      <c:catAx>
        <c:axId val="12733644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27337984"/>
        <c:crosses val="autoZero"/>
        <c:auto val="1"/>
        <c:lblAlgn val="ctr"/>
        <c:lblOffset val="100"/>
      </c:catAx>
      <c:valAx>
        <c:axId val="127337984"/>
        <c:scaling>
          <c:orientation val="minMax"/>
          <c:max val="70"/>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7336448"/>
        <c:crosses val="autoZero"/>
        <c:crossBetween val="between"/>
      </c:valAx>
      <c:valAx>
        <c:axId val="127339520"/>
        <c:scaling>
          <c:orientation val="minMax"/>
          <c:max val="0.8"/>
          <c:min val="0"/>
        </c:scaling>
        <c:axPos val="r"/>
        <c:numFmt formatCode="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7341312"/>
        <c:crosses val="max"/>
        <c:crossBetween val="between"/>
      </c:valAx>
      <c:catAx>
        <c:axId val="127341312"/>
        <c:scaling>
          <c:orientation val="minMax"/>
        </c:scaling>
        <c:delete val="1"/>
        <c:axPos val="b"/>
        <c:numFmt formatCode="General" sourceLinked="1"/>
        <c:tickLblPos val="nextTo"/>
        <c:crossAx val="127339520"/>
        <c:crosses val="autoZero"/>
        <c:auto val="1"/>
        <c:lblAlgn val="ctr"/>
        <c:lblOffset val="100"/>
      </c:catAx>
      <c:spPr>
        <a:noFill/>
        <a:ln>
          <a:noFill/>
        </a:ln>
        <a:effectLst/>
      </c:spPr>
    </c:plotArea>
    <c:legend>
      <c:legendPos val="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IN"/>
              <a:t>Calorie Breakdown for Primary Students</a:t>
            </a:r>
          </a:p>
        </c:rich>
      </c:tx>
      <c:layout/>
      <c:spPr>
        <a:noFill/>
        <a:ln>
          <a:noFill/>
        </a:ln>
        <a:effectLst/>
      </c:spPr>
    </c:title>
    <c:plotArea>
      <c:layout/>
      <c:pieChart>
        <c:varyColors val="1"/>
        <c:ser>
          <c:idx val="0"/>
          <c:order val="0"/>
          <c:dPt>
            <c:idx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6917-4CBF-88EB-93E59A21C353}"/>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6917-4CBF-88EB-93E59A21C353}"/>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6917-4CBF-88EB-93E59A21C353}"/>
              </c:ext>
            </c:extLst>
          </c:dPt>
          <c:dPt>
            <c:idx val="3"/>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6917-4CBF-88EB-93E59A21C353}"/>
              </c:ext>
            </c:extLst>
          </c:dPt>
          <c:dPt>
            <c:idx val="4"/>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6917-4CBF-88EB-93E59A21C35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Sheet3!$B$3:$B$7</c:f>
              <c:strCache>
                <c:ptCount val="5"/>
                <c:pt idx="0">
                  <c:v>Food Grain (Wheat/Rice)</c:v>
                </c:pt>
                <c:pt idx="1">
                  <c:v> Pulses</c:v>
                </c:pt>
                <c:pt idx="2">
                  <c:v> Vegetable</c:v>
                </c:pt>
                <c:pt idx="3">
                  <c:v> Salt &amp; Condiments</c:v>
                </c:pt>
                <c:pt idx="4">
                  <c:v> Oil</c:v>
                </c:pt>
              </c:strCache>
            </c:strRef>
          </c:cat>
          <c:val>
            <c:numRef>
              <c:f>Sheet3!$D$3:$D$7</c:f>
              <c:numCache>
                <c:formatCode>General</c:formatCode>
                <c:ptCount val="5"/>
                <c:pt idx="0">
                  <c:v>340</c:v>
                </c:pt>
                <c:pt idx="1">
                  <c:v>70</c:v>
                </c:pt>
                <c:pt idx="2">
                  <c:v>25</c:v>
                </c:pt>
                <c:pt idx="4">
                  <c:v>90</c:v>
                </c:pt>
              </c:numCache>
            </c:numRef>
          </c:val>
          <c:extLst xmlns:c16r2="http://schemas.microsoft.com/office/drawing/2015/06/chart">
            <c:ext xmlns:c16="http://schemas.microsoft.com/office/drawing/2014/chart" uri="{C3380CC4-5D6E-409C-BE32-E72D297353CC}">
              <c16:uniqueId val="{0000000A-6917-4CBF-88EB-93E59A21C353}"/>
            </c:ext>
          </c:extLst>
        </c:ser>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IN" dirty="0"/>
              <a:t>Calorie Breakdown for Upper Primary Students</a:t>
            </a:r>
          </a:p>
        </c:rich>
      </c:tx>
      <c:layout/>
      <c:spPr>
        <a:noFill/>
        <a:ln>
          <a:noFill/>
        </a:ln>
        <a:effectLst/>
      </c:spPr>
    </c:title>
    <c:plotArea>
      <c:layout/>
      <c:pieChart>
        <c:varyColors val="1"/>
        <c:ser>
          <c:idx val="0"/>
          <c:order val="0"/>
          <c:dPt>
            <c:idx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662-4A68-9DE5-CF02E3F09C9C}"/>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662-4A68-9DE5-CF02E3F09C9C}"/>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662-4A68-9DE5-CF02E3F09C9C}"/>
              </c:ext>
            </c:extLst>
          </c:dPt>
          <c:dPt>
            <c:idx val="3"/>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662-4A68-9DE5-CF02E3F09C9C}"/>
              </c:ext>
            </c:extLst>
          </c:dPt>
          <c:dPt>
            <c:idx val="4"/>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D662-4A68-9DE5-CF02E3F09C9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Sheet3!$B$3:$B$7</c:f>
              <c:strCache>
                <c:ptCount val="5"/>
                <c:pt idx="0">
                  <c:v>Food Grain (Wheat/Rice)</c:v>
                </c:pt>
                <c:pt idx="1">
                  <c:v> Pulses</c:v>
                </c:pt>
                <c:pt idx="2">
                  <c:v> Vegetable</c:v>
                </c:pt>
                <c:pt idx="3">
                  <c:v> Salt &amp; Condiments</c:v>
                </c:pt>
                <c:pt idx="4">
                  <c:v> Oil</c:v>
                </c:pt>
              </c:strCache>
            </c:strRef>
          </c:cat>
          <c:val>
            <c:numRef>
              <c:f>Sheet3!$F$3:$F$7</c:f>
              <c:numCache>
                <c:formatCode>General</c:formatCode>
                <c:ptCount val="5"/>
                <c:pt idx="0">
                  <c:v>510</c:v>
                </c:pt>
                <c:pt idx="1">
                  <c:v>105</c:v>
                </c:pt>
                <c:pt idx="2">
                  <c:v>38</c:v>
                </c:pt>
                <c:pt idx="4">
                  <c:v>90</c:v>
                </c:pt>
              </c:numCache>
            </c:numRef>
          </c:val>
          <c:extLst xmlns:c16r2="http://schemas.microsoft.com/office/drawing/2015/06/chart">
            <c:ext xmlns:c16="http://schemas.microsoft.com/office/drawing/2014/chart" uri="{C3380CC4-5D6E-409C-BE32-E72D297353CC}">
              <c16:uniqueId val="{0000000A-D662-4A68-9DE5-CF02E3F09C9C}"/>
            </c:ext>
          </c:extLst>
        </c:ser>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Sheet4!$C$1</c:f>
              <c:strCache>
                <c:ptCount val="1"/>
                <c:pt idx="0">
                  <c:v>Budget </c:v>
                </c:pt>
              </c:strCache>
            </c:strRef>
          </c:tx>
          <c:spPr>
            <a:solidFill>
              <a:schemeClr val="accent6"/>
            </a:solidFill>
            <a:ln>
              <a:noFill/>
            </a:ln>
            <a:effectLst/>
          </c:spPr>
          <c:dLbls>
            <c:spPr>
              <a:noFill/>
              <a:ln>
                <a:noFill/>
              </a:ln>
              <a:effectLst/>
            </c:spPr>
            <c:txPr>
              <a:bodyPr rot="-540000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2015-16</c:v>
                </c:pt>
                <c:pt idx="1">
                  <c:v>2016-17</c:v>
                </c:pt>
                <c:pt idx="2">
                  <c:v>  2017-18 </c:v>
                </c:pt>
                <c:pt idx="3">
                  <c:v>  2018-19</c:v>
                </c:pt>
                <c:pt idx="4">
                  <c:v>2019-20</c:v>
                </c:pt>
              </c:strCache>
            </c:strRef>
          </c:cat>
          <c:val>
            <c:numRef>
              <c:f>Sheet4!$C$2:$C$6</c:f>
              <c:numCache>
                <c:formatCode>0</c:formatCode>
                <c:ptCount val="5"/>
                <c:pt idx="0">
                  <c:v>952.79000000000019</c:v>
                </c:pt>
                <c:pt idx="1">
                  <c:v>1025.73</c:v>
                </c:pt>
                <c:pt idx="2">
                  <c:v>1053.1699999999998</c:v>
                </c:pt>
                <c:pt idx="3">
                  <c:v>1080.8</c:v>
                </c:pt>
                <c:pt idx="4">
                  <c:v>1034.4000000000001</c:v>
                </c:pt>
              </c:numCache>
            </c:numRef>
          </c:val>
          <c:extLst xmlns:c16r2="http://schemas.microsoft.com/office/drawing/2015/06/chart">
            <c:ext xmlns:c16="http://schemas.microsoft.com/office/drawing/2014/chart" uri="{C3380CC4-5D6E-409C-BE32-E72D297353CC}">
              <c16:uniqueId val="{00000000-275E-450D-8CE2-24C02A78E3AD}"/>
            </c:ext>
          </c:extLst>
        </c:ser>
        <c:ser>
          <c:idx val="1"/>
          <c:order val="1"/>
          <c:tx>
            <c:strRef>
              <c:f>Sheet4!$D$1</c:f>
              <c:strCache>
                <c:ptCount val="1"/>
                <c:pt idx="0">
                  <c:v>Grant Received</c:v>
                </c:pt>
              </c:strCache>
            </c:strRef>
          </c:tx>
          <c:spPr>
            <a:solidFill>
              <a:schemeClr val="accent5"/>
            </a:solidFill>
            <a:ln>
              <a:noFill/>
            </a:ln>
            <a:effectLst/>
          </c:spPr>
          <c:dLbls>
            <c:spPr>
              <a:noFill/>
              <a:ln>
                <a:noFill/>
              </a:ln>
              <a:effectLst/>
            </c:spPr>
            <c:txPr>
              <a:bodyPr rot="-540000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2015-16</c:v>
                </c:pt>
                <c:pt idx="1">
                  <c:v>2016-17</c:v>
                </c:pt>
                <c:pt idx="2">
                  <c:v>  2017-18 </c:v>
                </c:pt>
                <c:pt idx="3">
                  <c:v>  2018-19</c:v>
                </c:pt>
                <c:pt idx="4">
                  <c:v>2019-20</c:v>
                </c:pt>
              </c:strCache>
            </c:strRef>
          </c:cat>
          <c:val>
            <c:numRef>
              <c:f>Sheet4!$D$2:$D$6</c:f>
              <c:numCache>
                <c:formatCode>0</c:formatCode>
                <c:ptCount val="5"/>
                <c:pt idx="0">
                  <c:v>846.51</c:v>
                </c:pt>
                <c:pt idx="1">
                  <c:v>828.88</c:v>
                </c:pt>
                <c:pt idx="2">
                  <c:v>901.81</c:v>
                </c:pt>
                <c:pt idx="3">
                  <c:v>891.93999999999983</c:v>
                </c:pt>
                <c:pt idx="4">
                  <c:v>880.39</c:v>
                </c:pt>
              </c:numCache>
            </c:numRef>
          </c:val>
          <c:extLst xmlns:c16r2="http://schemas.microsoft.com/office/drawing/2015/06/chart">
            <c:ext xmlns:c16="http://schemas.microsoft.com/office/drawing/2014/chart" uri="{C3380CC4-5D6E-409C-BE32-E72D297353CC}">
              <c16:uniqueId val="{00000001-275E-450D-8CE2-24C02A78E3AD}"/>
            </c:ext>
          </c:extLst>
        </c:ser>
        <c:ser>
          <c:idx val="2"/>
          <c:order val="2"/>
          <c:tx>
            <c:strRef>
              <c:f>Sheet4!$E$1</c:f>
              <c:strCache>
                <c:ptCount val="1"/>
                <c:pt idx="0">
                  <c:v>Expenditure</c:v>
                </c:pt>
              </c:strCache>
            </c:strRef>
          </c:tx>
          <c:spPr>
            <a:solidFill>
              <a:schemeClr val="accent4"/>
            </a:solidFill>
            <a:ln>
              <a:noFill/>
            </a:ln>
            <a:effectLst/>
          </c:spPr>
          <c:dLbls>
            <c:spPr>
              <a:noFill/>
              <a:ln>
                <a:noFill/>
              </a:ln>
              <a:effectLst/>
            </c:spPr>
            <c:txPr>
              <a:bodyPr rot="-540000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2015-16</c:v>
                </c:pt>
                <c:pt idx="1">
                  <c:v>2016-17</c:v>
                </c:pt>
                <c:pt idx="2">
                  <c:v>  2017-18 </c:v>
                </c:pt>
                <c:pt idx="3">
                  <c:v>  2018-19</c:v>
                </c:pt>
                <c:pt idx="4">
                  <c:v>2019-20</c:v>
                </c:pt>
              </c:strCache>
            </c:strRef>
          </c:cat>
          <c:val>
            <c:numRef>
              <c:f>Sheet4!$E$2:$E$6</c:f>
              <c:numCache>
                <c:formatCode>0</c:formatCode>
                <c:ptCount val="5"/>
                <c:pt idx="0">
                  <c:v>838.79000000000019</c:v>
                </c:pt>
                <c:pt idx="1">
                  <c:v>808.48</c:v>
                </c:pt>
                <c:pt idx="2">
                  <c:v>772.85999999999979</c:v>
                </c:pt>
                <c:pt idx="3">
                  <c:v>836.93</c:v>
                </c:pt>
                <c:pt idx="4">
                  <c:v>801.77000000000021</c:v>
                </c:pt>
              </c:numCache>
            </c:numRef>
          </c:val>
          <c:extLst xmlns:c16r2="http://schemas.microsoft.com/office/drawing/2015/06/chart">
            <c:ext xmlns:c16="http://schemas.microsoft.com/office/drawing/2014/chart" uri="{C3380CC4-5D6E-409C-BE32-E72D297353CC}">
              <c16:uniqueId val="{00000002-275E-450D-8CE2-24C02A78E3AD}"/>
            </c:ext>
          </c:extLst>
        </c:ser>
        <c:gapWidth val="219"/>
        <c:overlap val="-27"/>
        <c:axId val="127888768"/>
        <c:axId val="127898752"/>
      </c:barChart>
      <c:catAx>
        <c:axId val="127888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898752"/>
        <c:crosses val="autoZero"/>
        <c:auto val="1"/>
        <c:lblAlgn val="ctr"/>
        <c:lblOffset val="100"/>
      </c:catAx>
      <c:valAx>
        <c:axId val="12789875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8887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2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6051120533010297"/>
          <c:y val="7.8809063997581974E-2"/>
          <c:w val="0.36696668685645101"/>
          <c:h val="0.83874325979968056"/>
        </c:manualLayout>
      </c:layout>
      <c:pieChart>
        <c:varyColors val="1"/>
        <c:ser>
          <c:idx val="0"/>
          <c:order val="0"/>
          <c:tx>
            <c:strRef>
              <c:f>Sheet1!$B$1</c:f>
              <c:strCache>
                <c:ptCount val="1"/>
                <c:pt idx="0">
                  <c:v>Perception about quality of food </c:v>
                </c:pt>
              </c:strCache>
            </c:strRef>
          </c:tx>
          <c:dPt>
            <c:idx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347-46A2-A0E3-BDE06319757A}"/>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4347-46A2-A0E3-BDE06319757A}"/>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4347-46A2-A0E3-BDE06319757A}"/>
              </c:ext>
            </c:extLst>
          </c:dPt>
          <c:dLbls>
            <c:dLbl>
              <c:idx val="0"/>
              <c:layout/>
              <c:tx>
                <c:rich>
                  <a:bodyPr/>
                  <a:lstStyle/>
                  <a:p>
                    <a:fld id="{51D78359-8063-4D6D-A628-82B80DFE8237}" type="CATEGORYNAME">
                      <a:rPr lang="en-US"/>
                      <a:pPr/>
                      <a:t>[CATEGORY NAME]</a:t>
                    </a:fld>
                    <a:r>
                      <a:rPr lang="en-US" baseline="0"/>
                      <a:t>, </a:t>
                    </a:r>
                    <a:fld id="{95BEF558-9CC8-468E-B5CD-8F1E863DA3E1}" type="VALUE">
                      <a:rPr lang="en-US" baseline="0" smtClean="0"/>
                      <a:pPr/>
                      <a:t>[VALUE]</a:t>
                    </a:fld>
                    <a:r>
                      <a:rPr lang="en-US" baseline="0"/>
                      <a:t>%</a:t>
                    </a:r>
                  </a:p>
                </c:rich>
              </c:tx>
              <c:dLblPos val="bestFit"/>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4347-46A2-A0E3-BDE06319757A}"/>
                </c:ext>
              </c:extLst>
            </c:dLbl>
            <c:dLbl>
              <c:idx val="1"/>
              <c:layout/>
              <c:tx>
                <c:rich>
                  <a:bodyPr/>
                  <a:lstStyle/>
                  <a:p>
                    <a:fld id="{A864299E-B5EE-4967-9C54-6DBEA5C8A1CF}" type="CATEGORYNAME">
                      <a:rPr lang="en-US"/>
                      <a:pPr/>
                      <a:t>[CATEGORY NAME]</a:t>
                    </a:fld>
                    <a:r>
                      <a:rPr lang="en-US" baseline="0"/>
                      <a:t>, </a:t>
                    </a:r>
                    <a:fld id="{6964C95B-1597-4C06-BBF7-A536BC7F41AB}" type="VALUE">
                      <a:rPr lang="en-US" baseline="0" smtClean="0"/>
                      <a:pPr/>
                      <a:t>[VALUE]</a:t>
                    </a:fld>
                    <a:r>
                      <a:rPr lang="en-US" baseline="0"/>
                      <a:t>%</a:t>
                    </a:r>
                  </a:p>
                </c:rich>
              </c:tx>
              <c:dLblPos val="bestFit"/>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4347-46A2-A0E3-BDE06319757A}"/>
                </c:ext>
              </c:extLst>
            </c:dLbl>
            <c:dLbl>
              <c:idx val="2"/>
              <c:layout/>
              <c:tx>
                <c:rich>
                  <a:bodyPr/>
                  <a:lstStyle/>
                  <a:p>
                    <a:fld id="{71E18FE6-1393-4CD1-BCB9-4E905F7732D9}" type="CATEGORYNAME">
                      <a:rPr lang="en-US"/>
                      <a:pPr/>
                      <a:t>[CATEGORY NAME]</a:t>
                    </a:fld>
                    <a:r>
                      <a:rPr lang="en-US" baseline="0"/>
                      <a:t>, </a:t>
                    </a:r>
                    <a:fld id="{62318803-308B-4F19-901F-85FC8F141F38}" type="VALUE">
                      <a:rPr lang="en-US" baseline="0" smtClean="0"/>
                      <a:pPr/>
                      <a:t>[VALUE]</a:t>
                    </a:fld>
                    <a:r>
                      <a:rPr lang="en-US" baseline="0"/>
                      <a:t>%</a:t>
                    </a:r>
                  </a:p>
                </c:rich>
              </c:tx>
              <c:dLblPos val="bestFit"/>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4347-46A2-A0E3-BDE06319757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Good</c:v>
                </c:pt>
                <c:pt idx="1">
                  <c:v>Excellent</c:v>
                </c:pt>
                <c:pt idx="2">
                  <c:v>Very Good</c:v>
                </c:pt>
              </c:strCache>
            </c:strRef>
          </c:cat>
          <c:val>
            <c:numRef>
              <c:f>Sheet1!$B$2:$B$4</c:f>
              <c:numCache>
                <c:formatCode>General</c:formatCode>
                <c:ptCount val="3"/>
                <c:pt idx="0">
                  <c:v>32</c:v>
                </c:pt>
                <c:pt idx="1">
                  <c:v>24</c:v>
                </c:pt>
                <c:pt idx="2">
                  <c:v>44</c:v>
                </c:pt>
              </c:numCache>
            </c:numRef>
          </c:val>
          <c:extLst xmlns:c16r2="http://schemas.microsoft.com/office/drawing/2015/06/chart">
            <c:ext xmlns:c16="http://schemas.microsoft.com/office/drawing/2014/chart" uri="{C3380CC4-5D6E-409C-BE32-E72D297353CC}">
              <c16:uniqueId val="{00000006-4347-46A2-A0E3-BDE06319757A}"/>
            </c:ext>
          </c:extLst>
        </c:ser>
        <c:dLbls>
          <c:showCatName val="1"/>
        </c:dLbls>
        <c:firstSliceAng val="0"/>
      </c:pieChart>
      <c:spPr>
        <a:noFill/>
        <a:ln>
          <a:noFill/>
        </a:ln>
        <a:effectLst/>
      </c:spPr>
    </c:plotArea>
    <c:plotVisOnly val="1"/>
    <c:dispBlanksAs val="zero"/>
  </c:chart>
  <c:spPr>
    <a:noFill/>
    <a:ln>
      <a:noFill/>
    </a:ln>
    <a:effectLst/>
  </c:spPr>
  <c:txPr>
    <a:bodyPr/>
    <a:lstStyle/>
    <a:p>
      <a:pPr>
        <a:defRPr sz="1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Perception of parents about quality of food</c:v>
                </c:pt>
              </c:strCache>
            </c:strRef>
          </c:tx>
          <c:dPt>
            <c:idx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A106-4303-9C7D-D899BAA7760D}"/>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A106-4303-9C7D-D899BAA7760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A106-4303-9C7D-D899BAA7760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Sufficient</c:v>
                </c:pt>
                <c:pt idx="1">
                  <c:v>Not Sufficient</c:v>
                </c:pt>
                <c:pt idx="2">
                  <c:v>Not aware about  quantity</c:v>
                </c:pt>
              </c:strCache>
            </c:strRef>
          </c:cat>
          <c:val>
            <c:numRef>
              <c:f>Sheet1!$B$2:$B$4</c:f>
              <c:numCache>
                <c:formatCode>General</c:formatCode>
                <c:ptCount val="3"/>
                <c:pt idx="0">
                  <c:v>87</c:v>
                </c:pt>
                <c:pt idx="1">
                  <c:v>11</c:v>
                </c:pt>
                <c:pt idx="2">
                  <c:v>2</c:v>
                </c:pt>
              </c:numCache>
            </c:numRef>
          </c:val>
          <c:extLst xmlns:c16r2="http://schemas.microsoft.com/office/drawing/2015/06/chart">
            <c:ext xmlns:c16="http://schemas.microsoft.com/office/drawing/2014/chart" uri="{C3380CC4-5D6E-409C-BE32-E72D297353CC}">
              <c16:uniqueId val="{00000006-A106-4303-9C7D-D899BAA7760D}"/>
            </c:ext>
          </c:extLst>
        </c:ser>
        <c:firstSliceAng val="0"/>
      </c:pieChart>
      <c:spPr>
        <a:noFill/>
        <a:ln>
          <a:noFill/>
        </a:ln>
        <a:effectLst/>
      </c:spPr>
    </c:plotArea>
    <c:legend>
      <c:legendPos val="r"/>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sz="1400"/>
      </a:pPr>
      <a:endParaRPr lang="en-US"/>
    </a:p>
  </c:txPr>
  <c:externalData r:id="rId1"/>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BFE62CA0-3F54-4DC0-AAF3-9EA94143CCBC}" type="datetimeFigureOut">
              <a:rPr lang="en-US" smtClean="0"/>
              <a:pPr/>
              <a:t>6/24/2020</a:t>
            </a:fld>
            <a:endParaRPr lang="en-US"/>
          </a:p>
        </p:txBody>
      </p:sp>
      <p:sp>
        <p:nvSpPr>
          <p:cNvPr id="4" name="Footer Placeholder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D114C86F-1718-4EC1-898C-3BD651AB6B1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D2BE8FE-5928-4111-BE6E-1BD65CE16B3C}"/>
              </a:ext>
            </a:extLst>
          </p:cNvPr>
          <p:cNvSpPr>
            <a:spLocks noGrp="1"/>
          </p:cNvSpPr>
          <p:nvPr>
            <p:ph type="hdr" sz="quarter"/>
          </p:nvPr>
        </p:nvSpPr>
        <p:spPr>
          <a:xfrm>
            <a:off x="0" y="0"/>
            <a:ext cx="3078163" cy="511175"/>
          </a:xfrm>
          <a:prstGeom prst="rect">
            <a:avLst/>
          </a:prstGeom>
        </p:spPr>
        <p:txBody>
          <a:bodyPr vert="horz" lIns="99075" tIns="49538" rIns="99075" bIns="49538"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 xmlns:a16="http://schemas.microsoft.com/office/drawing/2014/main" id="{F44637EE-3A71-4970-8B3A-FB587371CDA0}"/>
              </a:ext>
            </a:extLst>
          </p:cNvPr>
          <p:cNvSpPr>
            <a:spLocks noGrp="1"/>
          </p:cNvSpPr>
          <p:nvPr>
            <p:ph type="dt" idx="1"/>
          </p:nvPr>
        </p:nvSpPr>
        <p:spPr>
          <a:xfrm>
            <a:off x="4024313" y="0"/>
            <a:ext cx="3078162" cy="511175"/>
          </a:xfrm>
          <a:prstGeom prst="rect">
            <a:avLst/>
          </a:prstGeom>
        </p:spPr>
        <p:txBody>
          <a:bodyPr vert="horz" lIns="99075" tIns="49538" rIns="99075" bIns="49538" rtlCol="0"/>
          <a:lstStyle>
            <a:lvl1pPr algn="r" eaLnBrk="1" fontAlgn="auto" hangingPunct="1">
              <a:spcBef>
                <a:spcPts val="0"/>
              </a:spcBef>
              <a:spcAft>
                <a:spcPts val="0"/>
              </a:spcAft>
              <a:defRPr sz="1300">
                <a:latin typeface="+mn-lt"/>
                <a:cs typeface="+mn-cs"/>
              </a:defRPr>
            </a:lvl1pPr>
          </a:lstStyle>
          <a:p>
            <a:pPr>
              <a:defRPr/>
            </a:pPr>
            <a:fld id="{EEA482BA-3ECC-49DC-B091-E50A20BFCF66}" type="datetimeFigureOut">
              <a:rPr lang="en-US"/>
              <a:pPr>
                <a:defRPr/>
              </a:pPr>
              <a:t>6/24/2020</a:t>
            </a:fld>
            <a:endParaRPr lang="en-US" dirty="0"/>
          </a:p>
        </p:txBody>
      </p:sp>
      <p:sp>
        <p:nvSpPr>
          <p:cNvPr id="4" name="Slide Image Placeholder 3">
            <a:extLst>
              <a:ext uri="{FF2B5EF4-FFF2-40B4-BE49-F238E27FC236}">
                <a16:creationId xmlns="" xmlns:a16="http://schemas.microsoft.com/office/drawing/2014/main" id="{F1DD00BB-F928-476D-8C1C-CD351B2CA7D7}"/>
              </a:ext>
            </a:extLst>
          </p:cNvPr>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pPr lvl="0"/>
            <a:endParaRPr lang="en-US" noProof="0" dirty="0"/>
          </a:p>
        </p:txBody>
      </p:sp>
      <p:sp>
        <p:nvSpPr>
          <p:cNvPr id="5" name="Notes Placeholder 4">
            <a:extLst>
              <a:ext uri="{FF2B5EF4-FFF2-40B4-BE49-F238E27FC236}">
                <a16:creationId xmlns="" xmlns:a16="http://schemas.microsoft.com/office/drawing/2014/main" id="{F760B9CF-66FF-4CB7-BF1B-CEEDC6DD02CF}"/>
              </a:ext>
            </a:extLst>
          </p:cNvPr>
          <p:cNvSpPr>
            <a:spLocks noGrp="1"/>
          </p:cNvSpPr>
          <p:nvPr>
            <p:ph type="body" sz="quarter" idx="3"/>
          </p:nvPr>
        </p:nvSpPr>
        <p:spPr>
          <a:xfrm>
            <a:off x="711200" y="4860925"/>
            <a:ext cx="5683250" cy="4605338"/>
          </a:xfrm>
          <a:prstGeom prst="rect">
            <a:avLst/>
          </a:prstGeom>
        </p:spPr>
        <p:txBody>
          <a:bodyPr vert="horz" lIns="99075" tIns="49538" rIns="99075" bIns="495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74E3C85D-2EB7-430C-880D-FACA847EA07F}"/>
              </a:ext>
            </a:extLst>
          </p:cNvPr>
          <p:cNvSpPr>
            <a:spLocks noGrp="1"/>
          </p:cNvSpPr>
          <p:nvPr>
            <p:ph type="ftr" sz="quarter" idx="4"/>
          </p:nvPr>
        </p:nvSpPr>
        <p:spPr>
          <a:xfrm>
            <a:off x="0" y="9721850"/>
            <a:ext cx="3078163" cy="511175"/>
          </a:xfrm>
          <a:prstGeom prst="rect">
            <a:avLst/>
          </a:prstGeom>
        </p:spPr>
        <p:txBody>
          <a:bodyPr vert="horz" lIns="99075" tIns="49538" rIns="99075" bIns="49538"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B9398EEE-24EC-4404-A77F-F3F462A392D9}"/>
              </a:ext>
            </a:extLst>
          </p:cNvPr>
          <p:cNvSpPr>
            <a:spLocks noGrp="1"/>
          </p:cNvSpPr>
          <p:nvPr>
            <p:ph type="sldNum" sz="quarter" idx="5"/>
          </p:nvPr>
        </p:nvSpPr>
        <p:spPr>
          <a:xfrm>
            <a:off x="4024313" y="9721850"/>
            <a:ext cx="3078162" cy="511175"/>
          </a:xfrm>
          <a:prstGeom prst="rect">
            <a:avLst/>
          </a:prstGeom>
        </p:spPr>
        <p:txBody>
          <a:bodyPr vert="horz" wrap="square" lIns="99075" tIns="49538" rIns="99075" bIns="49538" numCol="1" anchor="b" anchorCtr="0" compatLnSpc="1">
            <a:prstTxWarp prst="textNoShape">
              <a:avLst/>
            </a:prstTxWarp>
          </a:bodyPr>
          <a:lstStyle>
            <a:lvl1pPr algn="r" eaLnBrk="1" hangingPunct="1">
              <a:defRPr sz="1300">
                <a:latin typeface="Calibri" pitchFamily="34" charset="0"/>
              </a:defRPr>
            </a:lvl1pPr>
          </a:lstStyle>
          <a:p>
            <a:fld id="{1246A475-646E-40F8-86D6-5E4392FEDB3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101"/>
          <p:cNvSpPr>
            <a:spLocks noGrp="1" noRot="1" noChangeAspect="1" noTextEdit="1"/>
          </p:cNvSpPr>
          <p:nvPr>
            <p:ph type="sldImg" idx="2"/>
          </p:nvPr>
        </p:nvSpPr>
        <p:spPr bwMode="auto">
          <a:xfrm>
            <a:off x="509588" y="1300163"/>
            <a:ext cx="6242050" cy="35115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36867" name="Shape 102"/>
          <p:cNvSpPr>
            <a:spLocks noGrp="1"/>
          </p:cNvSpPr>
          <p:nvPr>
            <p:ph type="body" idx="1"/>
          </p:nvPr>
        </p:nvSpPr>
        <p:spPr bwMode="auto">
          <a:xfrm>
            <a:off x="727075" y="5006975"/>
            <a:ext cx="5808663" cy="4097338"/>
          </a:xfrm>
          <a:noFill/>
        </p:spPr>
        <p:txBody>
          <a:bodyPr wrap="square" lIns="100955" tIns="50464" rIns="100955" bIns="50464" numCol="1" anchor="t" anchorCtr="0" compatLnSpc="1">
            <a:prstTxWarp prst="textNoShape">
              <a:avLst/>
            </a:prstTxWarp>
          </a:bodyPr>
          <a:lstStyle/>
          <a:p>
            <a:pPr eaLnBrk="1" hangingPunct="1">
              <a:spcBef>
                <a:spcPct val="0"/>
              </a:spcBef>
            </a:pPr>
            <a:endParaRPr lang="en-US" altLang="en-US">
              <a:solidFill>
                <a:srgbClr val="000000"/>
              </a:solidFill>
              <a:cs typeface="Calibri" pitchFamily="34" charset="0"/>
              <a:sym typeface="Calibri" pitchFamily="34" charset="0"/>
            </a:endParaRPr>
          </a:p>
        </p:txBody>
      </p:sp>
      <p:sp>
        <p:nvSpPr>
          <p:cNvPr id="36868" name="Shape 103"/>
          <p:cNvSpPr>
            <a:spLocks noGrp="1"/>
          </p:cNvSpPr>
          <p:nvPr>
            <p:ph type="sldNum" sz="quarter" idx="5"/>
          </p:nvPr>
        </p:nvSpPr>
        <p:spPr bwMode="auto">
          <a:xfrm>
            <a:off x="4113213" y="9882188"/>
            <a:ext cx="3146425" cy="522287"/>
          </a:xfrm>
          <a:noFill/>
          <a:ln>
            <a:miter lim="800000"/>
            <a:headEnd/>
            <a:tailEnd/>
          </a:ln>
        </p:spPr>
        <p:txBody>
          <a:bodyPr lIns="100955" tIns="50464" rIns="100955" bIns="50464"/>
          <a:lstStyle/>
          <a:p>
            <a:fld id="{8941EE68-601B-44DA-BB90-ADADEE56B4B0}" type="slidenum">
              <a:rPr lang="en-IN" altLang="en-US">
                <a:solidFill>
                  <a:srgbClr val="000000"/>
                </a:solidFill>
                <a:cs typeface="Calibri" pitchFamily="34" charset="0"/>
                <a:sym typeface="Calibri" pitchFamily="34" charset="0"/>
              </a:rPr>
              <a:pPr/>
              <a:t>31</a:t>
            </a:fld>
            <a:endParaRPr lang="en-IN" altLang="en-US">
              <a:solidFill>
                <a:srgbClr val="000000"/>
              </a:solidFill>
              <a:cs typeface="Calibri" pitchFamily="34" charset="0"/>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D32266FB-2095-4992-A525-1361DAF89B01}"/>
              </a:ext>
            </a:extLst>
          </p:cNvPr>
          <p:cNvSpPr>
            <a:spLocks noGrp="1"/>
          </p:cNvSpPr>
          <p:nvPr>
            <p:ph type="dt" sz="half" idx="10"/>
          </p:nvPr>
        </p:nvSpPr>
        <p:spPr/>
        <p:txBody>
          <a:bodyPr/>
          <a:lstStyle>
            <a:lvl1pPr>
              <a:defRPr/>
            </a:lvl1pPr>
          </a:lstStyle>
          <a:p>
            <a:pPr>
              <a:defRPr/>
            </a:pPr>
            <a:fld id="{47B01429-477C-4D20-8FE3-000185EF8E83}" type="datetime1">
              <a:rPr lang="en-US" smtClean="0"/>
              <a:pPr>
                <a:defRPr/>
              </a:pPr>
              <a:t>6/24/2020</a:t>
            </a:fld>
            <a:endParaRPr lang="en-US" dirty="0"/>
          </a:p>
        </p:txBody>
      </p:sp>
      <p:sp>
        <p:nvSpPr>
          <p:cNvPr id="5" name="Footer Placeholder 4">
            <a:extLst>
              <a:ext uri="{FF2B5EF4-FFF2-40B4-BE49-F238E27FC236}">
                <a16:creationId xmlns="" xmlns:a16="http://schemas.microsoft.com/office/drawing/2014/main" id="{9FB9B925-06A3-4CB0-BB80-4594CB0F31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D0F80A6-09A9-4CA3-BF21-3D09EBD7D00B}"/>
              </a:ext>
            </a:extLst>
          </p:cNvPr>
          <p:cNvSpPr>
            <a:spLocks noGrp="1"/>
          </p:cNvSpPr>
          <p:nvPr>
            <p:ph type="sldNum" sz="quarter" idx="12"/>
          </p:nvPr>
        </p:nvSpPr>
        <p:spPr/>
        <p:txBody>
          <a:bodyPr/>
          <a:lstStyle>
            <a:lvl1pPr>
              <a:defRPr/>
            </a:lvl1pPr>
          </a:lstStyle>
          <a:p>
            <a:fld id="{526EC881-3B9D-43F8-AB41-BB7EFBCB7C6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217B8B-449D-4BA5-8C85-DD4D871A0579}"/>
              </a:ext>
            </a:extLst>
          </p:cNvPr>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F670BD2C-8D8F-4B77-B2F2-138E88C1287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B447049-7EBF-47FF-8E86-64434C8645E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CE38F9AD-46E4-464C-9B62-351125A2D2D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F17A092-45A3-4049-89D8-4AECDE1D9AF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4F812CCE-75E6-4D91-A257-D0A0A9094E40}"/>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8" name="Footer Placeholder 7">
            <a:extLst>
              <a:ext uri="{FF2B5EF4-FFF2-40B4-BE49-F238E27FC236}">
                <a16:creationId xmlns="" xmlns:a16="http://schemas.microsoft.com/office/drawing/2014/main" id="{3E0B98F9-6960-4B46-88A9-A4843DB2085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5A78258B-8B99-422F-9C76-5EBD1A54CDDB}"/>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21938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0ECC6C-DF27-40CC-93B0-7B7097F430E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2BBFAAA8-06EB-44A8-976F-805E2EBAAB86}"/>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4" name="Footer Placeholder 3">
            <a:extLst>
              <a:ext uri="{FF2B5EF4-FFF2-40B4-BE49-F238E27FC236}">
                <a16:creationId xmlns="" xmlns:a16="http://schemas.microsoft.com/office/drawing/2014/main" id="{CA73775F-D29A-4761-9C45-E54F0CC17CE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4AE1AB5F-E831-449B-9685-D8636A2BFED0}"/>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37505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E028DB2-9D0A-48FE-9CB5-9788BF09EE81}"/>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3" name="Footer Placeholder 2">
            <a:extLst>
              <a:ext uri="{FF2B5EF4-FFF2-40B4-BE49-F238E27FC236}">
                <a16:creationId xmlns="" xmlns:a16="http://schemas.microsoft.com/office/drawing/2014/main" id="{52F43AD0-AF6D-4416-A7FC-50DDF041A93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D59F5AE8-BCEF-4A9A-B523-DE87367D8BE9}"/>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419458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884869-C328-4777-8248-90BB385CD6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2E1639A-A2F3-4F6F-B817-DAD0B35443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07F99BDA-1A69-46B1-BF19-B9D25E968A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E6B9A3EB-0465-4EF6-8669-C3FEDBDCBAC5}"/>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6" name="Footer Placeholder 5">
            <a:extLst>
              <a:ext uri="{FF2B5EF4-FFF2-40B4-BE49-F238E27FC236}">
                <a16:creationId xmlns="" xmlns:a16="http://schemas.microsoft.com/office/drawing/2014/main" id="{46C7F797-55ED-492C-A37B-7441598392F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CD5CE501-FC27-4EC8-B51F-6710F47D4BFD}"/>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215232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A4C3B7-A349-428A-8D14-E0689154984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66A56469-CC10-4CF5-92B2-B5864F99093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 xmlns:a16="http://schemas.microsoft.com/office/drawing/2014/main" id="{B6EEB891-5BA6-4C4F-B772-2855D87CBD1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50AB44A9-04E4-4551-8B17-389084891F54}"/>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6" name="Footer Placeholder 5">
            <a:extLst>
              <a:ext uri="{FF2B5EF4-FFF2-40B4-BE49-F238E27FC236}">
                <a16:creationId xmlns="" xmlns:a16="http://schemas.microsoft.com/office/drawing/2014/main" id="{5F1AF35E-25D5-4B0C-A684-6452F0F190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0030E2FC-B6AE-4852-A978-DA7F2C861E8A}"/>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427576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CB74D6-724C-46AF-A724-A2AF5955D45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9C725A4-64B4-4F46-AFD0-B95F69470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18288D3-E058-4A07-8551-D50D35109BA4}"/>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5" name="Footer Placeholder 4">
            <a:extLst>
              <a:ext uri="{FF2B5EF4-FFF2-40B4-BE49-F238E27FC236}">
                <a16:creationId xmlns="" xmlns:a16="http://schemas.microsoft.com/office/drawing/2014/main" id="{0677A07B-9D92-41C7-8821-789EDECB74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C259B42-7453-416F-B4F0-6D6023FC3160}"/>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346013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FB6BC5A-F5E8-4CB2-87EF-9D2F75E51FE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7B4AE36-6A74-4ABD-B5C3-91129DA41DE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B05EC7D1-A631-4044-8EFE-5C7E003D8C99}"/>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5" name="Footer Placeholder 4">
            <a:extLst>
              <a:ext uri="{FF2B5EF4-FFF2-40B4-BE49-F238E27FC236}">
                <a16:creationId xmlns="" xmlns:a16="http://schemas.microsoft.com/office/drawing/2014/main" id="{2647289C-1279-4E13-9053-251C2FBFFB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F2A28BD-C376-42CA-9FDF-D6FF770B2D2E}"/>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127932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23"/>
        <p:cNvGrpSpPr/>
        <p:nvPr/>
      </p:nvGrpSpPr>
      <p:grpSpPr>
        <a:xfrm>
          <a:off x="0" y="0"/>
          <a:ext cx="0" cy="0"/>
          <a:chOff x="0" y="0"/>
          <a:chExt cx="0" cy="0"/>
        </a:xfrm>
      </p:grpSpPr>
      <p:sp>
        <p:nvSpPr>
          <p:cNvPr id="27" name="Google Shape;27;p3"/>
          <p:cNvSpPr txBox="1">
            <a:spLocks noGrp="1"/>
          </p:cNvSpPr>
          <p:nvPr>
            <p:ph type="body" idx="1"/>
          </p:nvPr>
        </p:nvSpPr>
        <p:spPr>
          <a:xfrm>
            <a:off x="224518" y="722258"/>
            <a:ext cx="6381071" cy="214674"/>
          </a:xfrm>
          <a:prstGeom prst="rect">
            <a:avLst/>
          </a:prstGeom>
          <a:noFill/>
          <a:ln>
            <a:noFill/>
          </a:ln>
        </p:spPr>
        <p:txBody>
          <a:bodyPr spcFirstLastPara="1" lIns="68575" tIns="34275" rIns="68575" bIns="34275"/>
          <a:lstStyle>
            <a:lvl1pPr marL="457189" lvl="0" indent="-228594" algn="l">
              <a:lnSpc>
                <a:spcPct val="90000"/>
              </a:lnSpc>
              <a:spcBef>
                <a:spcPts val="750"/>
              </a:spcBef>
              <a:spcAft>
                <a:spcPts val="0"/>
              </a:spcAft>
              <a:buClr>
                <a:srgbClr val="7F7F7F"/>
              </a:buClr>
              <a:buSzPts val="1050"/>
              <a:buNone/>
              <a:defRPr sz="1050" i="1">
                <a:solidFill>
                  <a:srgbClr val="7F7F7F"/>
                </a:solidFill>
                <a:latin typeface="Calibri"/>
                <a:ea typeface="Calibri"/>
                <a:cs typeface="Calibri"/>
                <a:sym typeface="Calibri"/>
              </a:defRPr>
            </a:lvl1pPr>
            <a:lvl2pPr marL="914378" lvl="1" indent="-342892" algn="l">
              <a:lnSpc>
                <a:spcPct val="90000"/>
              </a:lnSpc>
              <a:spcBef>
                <a:spcPts val="375"/>
              </a:spcBef>
              <a:spcAft>
                <a:spcPts val="0"/>
              </a:spcAft>
              <a:buClr>
                <a:srgbClr val="D8D8D8"/>
              </a:buClr>
              <a:buSzPts val="1800"/>
              <a:buChar char="•"/>
              <a:defRPr/>
            </a:lvl2pPr>
            <a:lvl3pPr marL="1371566" lvl="2" indent="-342892" algn="l">
              <a:lnSpc>
                <a:spcPct val="90000"/>
              </a:lnSpc>
              <a:spcBef>
                <a:spcPts val="375"/>
              </a:spcBef>
              <a:spcAft>
                <a:spcPts val="0"/>
              </a:spcAft>
              <a:buClr>
                <a:srgbClr val="D8D8D8"/>
              </a:buClr>
              <a:buSzPts val="1800"/>
              <a:buChar char="•"/>
              <a:defRPr/>
            </a:lvl3pPr>
            <a:lvl4pPr marL="1828754" lvl="3" indent="-342892" algn="l">
              <a:lnSpc>
                <a:spcPct val="90000"/>
              </a:lnSpc>
              <a:spcBef>
                <a:spcPts val="375"/>
              </a:spcBef>
              <a:spcAft>
                <a:spcPts val="0"/>
              </a:spcAft>
              <a:buClr>
                <a:srgbClr val="D8D8D8"/>
              </a:buClr>
              <a:buSzPts val="1800"/>
              <a:buChar char="•"/>
              <a:defRPr/>
            </a:lvl4pPr>
            <a:lvl5pPr marL="2285943" lvl="4" indent="-342892" algn="l">
              <a:lnSpc>
                <a:spcPct val="90000"/>
              </a:lnSpc>
              <a:spcBef>
                <a:spcPts val="375"/>
              </a:spcBef>
              <a:spcAft>
                <a:spcPts val="0"/>
              </a:spcAft>
              <a:buClr>
                <a:srgbClr val="D8D8D8"/>
              </a:buClr>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8" name="Google Shape;28;p3"/>
          <p:cNvSpPr txBox="1">
            <a:spLocks noGrp="1"/>
          </p:cNvSpPr>
          <p:nvPr>
            <p:ph type="title"/>
          </p:nvPr>
        </p:nvSpPr>
        <p:spPr>
          <a:xfrm>
            <a:off x="219075" y="203599"/>
            <a:ext cx="7867650" cy="532151"/>
          </a:xfrm>
          <a:prstGeom prst="rect">
            <a:avLst/>
          </a:prstGeom>
          <a:noFill/>
          <a:ln>
            <a:noFill/>
          </a:ln>
        </p:spPr>
        <p:txBody>
          <a:bodyPr spcFirstLastPara="1" lIns="68575" tIns="34275" rIns="68575" bIns="34275" anchor="b"/>
          <a:lstStyle>
            <a:lvl1pPr lvl="0" algn="l">
              <a:lnSpc>
                <a:spcPct val="90000"/>
              </a:lnSpc>
              <a:spcBef>
                <a:spcPts val="0"/>
              </a:spcBef>
              <a:spcAft>
                <a:spcPts val="0"/>
              </a:spcAft>
              <a:buClr>
                <a:srgbClr val="7F7F7F"/>
              </a:buClr>
              <a:buSzPts val="1800"/>
              <a:buFont typeface="Calibri"/>
              <a:buNone/>
              <a:defRPr sz="1800" b="1">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24;p3"/>
          <p:cNvSpPr txBox="1">
            <a:spLocks noGrp="1"/>
          </p:cNvSpPr>
          <p:nvPr>
            <p:ph type="dt" idx="10"/>
          </p:nvPr>
        </p:nvSpPr>
        <p:spPr>
          <a:xfrm>
            <a:off x="7704139" y="4862513"/>
            <a:ext cx="920750" cy="161925"/>
          </a:xfrm>
        </p:spPr>
        <p:txBody>
          <a:bodyPr spcFirstLastPara="1" wrap="square" lIns="91425" tIns="45700" rIns="91425" bIns="45700" anchorCtr="0"/>
          <a:lstStyle>
            <a:lvl1pPr lvl="0" algn="l">
              <a:spcBef>
                <a:spcPts val="0"/>
              </a:spcBef>
              <a:spcAft>
                <a:spcPts val="0"/>
              </a:spcAft>
              <a:buSzPts val="1400"/>
              <a:buNone/>
              <a:defRPr sz="600">
                <a:solidFill>
                  <a:srgbClr val="00316B"/>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25;p3"/>
          <p:cNvSpPr txBox="1">
            <a:spLocks noGrp="1"/>
          </p:cNvSpPr>
          <p:nvPr>
            <p:ph type="ftr" idx="11"/>
          </p:nvPr>
        </p:nvSpPr>
        <p:spPr>
          <a:xfrm>
            <a:off x="3687764" y="4862514"/>
            <a:ext cx="1768475" cy="166687"/>
          </a:xfrm>
        </p:spPr>
        <p:txBody>
          <a:bodyPr spcFirstLastPara="1" wrap="square" lIns="91425" tIns="45700" rIns="91425" bIns="45700" anchorCtr="0"/>
          <a:lstStyle>
            <a:lvl1pPr lvl="0" algn="ctr">
              <a:spcBef>
                <a:spcPts val="0"/>
              </a:spcBef>
              <a:spcAft>
                <a:spcPts val="0"/>
              </a:spcAft>
              <a:buSzPts val="1400"/>
              <a:buNone/>
              <a:defRPr sz="600">
                <a:solidFill>
                  <a:srgbClr val="00316B"/>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26;p3"/>
          <p:cNvSpPr txBox="1">
            <a:spLocks noGrp="1"/>
          </p:cNvSpPr>
          <p:nvPr>
            <p:ph type="sldNum" idx="12"/>
          </p:nvPr>
        </p:nvSpPr>
        <p:spPr>
          <a:xfrm>
            <a:off x="8716963" y="4862513"/>
            <a:ext cx="277812" cy="161925"/>
          </a:xfrm>
        </p:spPr>
        <p:txBody>
          <a:bodyPr lIns="91425" tIns="45700" rIns="91425" bIns="45700">
            <a:noAutofit/>
          </a:bodyPr>
          <a:lstStyle>
            <a:lvl1pPr>
              <a:defRPr sz="600">
                <a:solidFill>
                  <a:srgbClr val="00316B"/>
                </a:solidFill>
                <a:latin typeface="Gill Sans"/>
                <a:ea typeface="Gill Sans"/>
                <a:cs typeface="Gill Sans"/>
                <a:sym typeface="Gill Sans"/>
              </a:defRPr>
            </a:lvl1pPr>
          </a:lstStyle>
          <a:p>
            <a:pPr>
              <a:defRPr/>
            </a:pPr>
            <a:fld id="{3661815D-6933-4042-9AB2-BE6A25E44B30}" type="slidenum">
              <a:rPr lang="en-US" altLang="en-US"/>
              <a:pPr>
                <a:defRPr/>
              </a:pPr>
              <a:t>‹#›</a:t>
            </a:fld>
            <a:endParaRPr lang="en-US" altLang="en-US"/>
          </a:p>
        </p:txBody>
      </p:sp>
    </p:spTree>
    <p:extLst>
      <p:ext uri="{BB962C8B-B14F-4D97-AF65-F5344CB8AC3E}">
        <p14:creationId xmlns="" xmlns:p14="http://schemas.microsoft.com/office/powerpoint/2010/main" val="427504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iner 8">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FE6CB746-1DFB-4E06-9747-15AC7A330E5A}"/>
              </a:ext>
            </a:extLst>
          </p:cNvPr>
          <p:cNvSpPr>
            <a:spLocks noGrp="1"/>
          </p:cNvSpPr>
          <p:nvPr>
            <p:ph type="pic" sz="quarter" idx="10" hasCustomPrompt="1"/>
          </p:nvPr>
        </p:nvSpPr>
        <p:spPr>
          <a:xfrm>
            <a:off x="367222" y="1670798"/>
            <a:ext cx="1865646" cy="1239689"/>
          </a:xfrm>
          <a:prstGeom prst="rect">
            <a:avLst/>
          </a:prstGeom>
          <a:solidFill>
            <a:schemeClr val="tx1"/>
          </a:solidFill>
        </p:spPr>
        <p:txBody>
          <a:bodyPr/>
          <a:lstStyle>
            <a:lvl1pPr marL="0" indent="0" algn="ctr">
              <a:buNone/>
              <a:defRPr sz="750"/>
            </a:lvl1pPr>
          </a:lstStyle>
          <a:p>
            <a:r>
              <a:rPr lang="fr-FR" dirty="0"/>
              <a:t>	</a:t>
            </a:r>
          </a:p>
          <a:p>
            <a:endParaRPr lang="fr-FR" dirty="0"/>
          </a:p>
          <a:p>
            <a:r>
              <a:rPr lang="fr-FR" dirty="0"/>
              <a:t>PICTURE</a:t>
            </a:r>
          </a:p>
        </p:txBody>
      </p:sp>
      <p:sp>
        <p:nvSpPr>
          <p:cNvPr id="8" name="Picture Placeholder 10">
            <a:extLst>
              <a:ext uri="{FF2B5EF4-FFF2-40B4-BE49-F238E27FC236}">
                <a16:creationId xmlns="" xmlns:a16="http://schemas.microsoft.com/office/drawing/2014/main" id="{3C87B226-FB09-4A65-8099-8300B588C926}"/>
              </a:ext>
            </a:extLst>
          </p:cNvPr>
          <p:cNvSpPr>
            <a:spLocks noGrp="1"/>
          </p:cNvSpPr>
          <p:nvPr>
            <p:ph type="pic" sz="quarter" idx="11" hasCustomPrompt="1"/>
          </p:nvPr>
        </p:nvSpPr>
        <p:spPr>
          <a:xfrm>
            <a:off x="2548521" y="1670798"/>
            <a:ext cx="1865646" cy="1239689"/>
          </a:xfrm>
          <a:prstGeom prst="rect">
            <a:avLst/>
          </a:prstGeom>
          <a:solidFill>
            <a:schemeClr val="tx1"/>
          </a:solidFill>
        </p:spPr>
        <p:txBody>
          <a:bodyPr/>
          <a:lstStyle>
            <a:lvl1pPr marL="0" indent="0" algn="ctr">
              <a:buNone/>
              <a:defRPr sz="750"/>
            </a:lvl1pPr>
          </a:lstStyle>
          <a:p>
            <a:r>
              <a:rPr lang="fr-FR" dirty="0"/>
              <a:t>	</a:t>
            </a:r>
          </a:p>
          <a:p>
            <a:endParaRPr lang="fr-FR" dirty="0"/>
          </a:p>
          <a:p>
            <a:r>
              <a:rPr lang="fr-FR" dirty="0"/>
              <a:t>PICTURE</a:t>
            </a:r>
          </a:p>
        </p:txBody>
      </p:sp>
      <p:sp>
        <p:nvSpPr>
          <p:cNvPr id="9" name="Picture Placeholder 10">
            <a:extLst>
              <a:ext uri="{FF2B5EF4-FFF2-40B4-BE49-F238E27FC236}">
                <a16:creationId xmlns="" xmlns:a16="http://schemas.microsoft.com/office/drawing/2014/main" id="{2DB8703F-F124-4DFE-A671-6E977F384329}"/>
              </a:ext>
            </a:extLst>
          </p:cNvPr>
          <p:cNvSpPr>
            <a:spLocks noGrp="1"/>
          </p:cNvSpPr>
          <p:nvPr>
            <p:ph type="pic" sz="quarter" idx="12" hasCustomPrompt="1"/>
          </p:nvPr>
        </p:nvSpPr>
        <p:spPr>
          <a:xfrm>
            <a:off x="4729820" y="1670798"/>
            <a:ext cx="1865646" cy="1239689"/>
          </a:xfrm>
          <a:prstGeom prst="rect">
            <a:avLst/>
          </a:prstGeom>
          <a:solidFill>
            <a:schemeClr val="tx1"/>
          </a:solidFill>
        </p:spPr>
        <p:txBody>
          <a:bodyPr/>
          <a:lstStyle>
            <a:lvl1pPr marL="0" indent="0" algn="ctr">
              <a:buNone/>
              <a:defRPr sz="750"/>
            </a:lvl1pPr>
          </a:lstStyle>
          <a:p>
            <a:r>
              <a:rPr lang="fr-FR" dirty="0"/>
              <a:t>	</a:t>
            </a:r>
          </a:p>
          <a:p>
            <a:endParaRPr lang="fr-FR" dirty="0"/>
          </a:p>
          <a:p>
            <a:r>
              <a:rPr lang="fr-FR" dirty="0"/>
              <a:t>PICTURE</a:t>
            </a:r>
          </a:p>
        </p:txBody>
      </p:sp>
      <p:sp>
        <p:nvSpPr>
          <p:cNvPr id="10" name="Picture Placeholder 10">
            <a:extLst>
              <a:ext uri="{FF2B5EF4-FFF2-40B4-BE49-F238E27FC236}">
                <a16:creationId xmlns="" xmlns:a16="http://schemas.microsoft.com/office/drawing/2014/main" id="{92671105-6192-46DB-B120-D59094B55A07}"/>
              </a:ext>
            </a:extLst>
          </p:cNvPr>
          <p:cNvSpPr>
            <a:spLocks noGrp="1"/>
          </p:cNvSpPr>
          <p:nvPr>
            <p:ph type="pic" sz="quarter" idx="13" hasCustomPrompt="1"/>
          </p:nvPr>
        </p:nvSpPr>
        <p:spPr>
          <a:xfrm>
            <a:off x="6911118" y="1670798"/>
            <a:ext cx="1865646" cy="1239689"/>
          </a:xfrm>
          <a:prstGeom prst="rect">
            <a:avLst/>
          </a:prstGeom>
          <a:solidFill>
            <a:schemeClr val="tx1"/>
          </a:solidFill>
        </p:spPr>
        <p:txBody>
          <a:bodyPr/>
          <a:lstStyle>
            <a:lvl1pPr marL="0" indent="0" algn="ctr">
              <a:buNone/>
              <a:defRPr sz="750"/>
            </a:lvl1pPr>
          </a:lstStyle>
          <a:p>
            <a:r>
              <a:rPr lang="fr-FR" dirty="0"/>
              <a:t>	</a:t>
            </a:r>
          </a:p>
          <a:p>
            <a:endParaRPr lang="fr-FR" dirty="0"/>
          </a:p>
          <a:p>
            <a:r>
              <a:rPr lang="fr-FR" dirty="0"/>
              <a:t>PICTURE</a:t>
            </a:r>
          </a:p>
        </p:txBody>
      </p:sp>
    </p:spTree>
    <p:extLst>
      <p:ext uri="{BB962C8B-B14F-4D97-AF65-F5344CB8AC3E}">
        <p14:creationId xmlns="" xmlns:p14="http://schemas.microsoft.com/office/powerpoint/2010/main" val="13699173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5A3FD6-663D-438C-9179-62675478B08D}" type="datetimeFigureOut">
              <a:rPr lang="en-US"/>
              <a:pPr>
                <a:defRPr/>
              </a:pPr>
              <a:t>6/24/2020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1C3D98-F6E1-4BA8-BDBE-FF7D39607C36}" type="slidenum">
              <a:rPr lang="en-US" altLang="en-US"/>
              <a:pPr>
                <a:defRPr/>
              </a:pPr>
              <a:t>‹#›</a:t>
            </a:fld>
            <a:endParaRPr lang="en-US" altLang="en-US"/>
          </a:p>
        </p:txBody>
      </p:sp>
    </p:spTree>
    <p:extLst>
      <p:ext uri="{BB962C8B-B14F-4D97-AF65-F5344CB8AC3E}">
        <p14:creationId xmlns="" xmlns:p14="http://schemas.microsoft.com/office/powerpoint/2010/main" val="29424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2266FB-2095-4992-A525-1361DAF89B01}"/>
              </a:ext>
            </a:extLst>
          </p:cNvPr>
          <p:cNvSpPr>
            <a:spLocks noGrp="1"/>
          </p:cNvSpPr>
          <p:nvPr>
            <p:ph type="dt" sz="half" idx="10"/>
          </p:nvPr>
        </p:nvSpPr>
        <p:spPr/>
        <p:txBody>
          <a:bodyPr/>
          <a:lstStyle>
            <a:lvl1pPr>
              <a:defRPr/>
            </a:lvl1pPr>
          </a:lstStyle>
          <a:p>
            <a:pPr>
              <a:defRPr/>
            </a:pPr>
            <a:fld id="{9AAC9FEC-B4EE-4E4A-ABBA-D2AE92E1B810}" type="datetime1">
              <a:rPr lang="en-US" smtClean="0"/>
              <a:pPr>
                <a:defRPr/>
              </a:pPr>
              <a:t>6/24/2020</a:t>
            </a:fld>
            <a:endParaRPr lang="en-US" dirty="0"/>
          </a:p>
        </p:txBody>
      </p:sp>
      <p:sp>
        <p:nvSpPr>
          <p:cNvPr id="5" name="Footer Placeholder 4">
            <a:extLst>
              <a:ext uri="{FF2B5EF4-FFF2-40B4-BE49-F238E27FC236}">
                <a16:creationId xmlns="" xmlns:a16="http://schemas.microsoft.com/office/drawing/2014/main" id="{9FB9B925-06A3-4CB0-BB80-4594CB0F31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D0F80A6-09A9-4CA3-BF21-3D09EBD7D00B}"/>
              </a:ext>
            </a:extLst>
          </p:cNvPr>
          <p:cNvSpPr>
            <a:spLocks noGrp="1"/>
          </p:cNvSpPr>
          <p:nvPr>
            <p:ph type="sldNum" sz="quarter" idx="12"/>
          </p:nvPr>
        </p:nvSpPr>
        <p:spPr/>
        <p:txBody>
          <a:bodyPr/>
          <a:lstStyle>
            <a:lvl1pPr>
              <a:defRPr/>
            </a:lvl1pPr>
          </a:lstStyle>
          <a:p>
            <a:fld id="{FDE3198A-9314-4EC9-8087-D0233FAABD56}"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6A46A3-0E5B-40AE-9815-70DBF43EF853}" type="datetimeFigureOut">
              <a:rPr lang="en-US"/>
              <a:pPr>
                <a:defRPr/>
              </a:pPr>
              <a:t>6/24/2020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C91DD-CD81-4994-A200-60A83DF03AF4}" type="slidenum">
              <a:rPr lang="en-US" altLang="en-US"/>
              <a:pPr>
                <a:defRPr/>
              </a:pPr>
              <a:t>‹#›</a:t>
            </a:fld>
            <a:endParaRPr lang="en-US" altLang="en-US"/>
          </a:p>
        </p:txBody>
      </p:sp>
    </p:spTree>
    <p:extLst>
      <p:ext uri="{BB962C8B-B14F-4D97-AF65-F5344CB8AC3E}">
        <p14:creationId xmlns="" xmlns:p14="http://schemas.microsoft.com/office/powerpoint/2010/main" val="4276213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D944041-F629-48FC-B792-2D4F5D1673F0}" type="datetimeFigureOut">
              <a:rPr lang="en-US"/>
              <a:pPr>
                <a:defRPr/>
              </a:pPr>
              <a:t>6/24/2020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2922F4-1D42-4B25-B629-152201D6BC3E}" type="slidenum">
              <a:rPr lang="en-US" altLang="en-US"/>
              <a:pPr>
                <a:defRPr/>
              </a:pPr>
              <a:t>‹#›</a:t>
            </a:fld>
            <a:endParaRPr lang="en-US" altLang="en-US"/>
          </a:p>
        </p:txBody>
      </p:sp>
    </p:spTree>
    <p:extLst>
      <p:ext uri="{BB962C8B-B14F-4D97-AF65-F5344CB8AC3E}">
        <p14:creationId xmlns="" xmlns:p14="http://schemas.microsoft.com/office/powerpoint/2010/main" val="3666089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B07A83-2AC7-4FE2-A364-F62F000DD867}" type="datetimeFigureOut">
              <a:rPr lang="en-US"/>
              <a:pPr>
                <a:defRPr/>
              </a:pPr>
              <a:t>6/24/2020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607F4C-2DE3-4FD6-B663-804F73B2EAC2}" type="slidenum">
              <a:rPr lang="en-US" altLang="en-US"/>
              <a:pPr>
                <a:defRPr/>
              </a:pPr>
              <a:t>‹#›</a:t>
            </a:fld>
            <a:endParaRPr lang="en-US" altLang="en-US"/>
          </a:p>
        </p:txBody>
      </p:sp>
    </p:spTree>
    <p:extLst>
      <p:ext uri="{BB962C8B-B14F-4D97-AF65-F5344CB8AC3E}">
        <p14:creationId xmlns="" xmlns:p14="http://schemas.microsoft.com/office/powerpoint/2010/main" val="16812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A0B179-5D91-4C3C-8620-9F202193E2CE}" type="datetimeFigureOut">
              <a:rPr lang="en-US"/>
              <a:pPr>
                <a:defRPr/>
              </a:pPr>
              <a:t>6/24/2020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932322-AA2D-411C-8BAC-B38288FF4F05}" type="slidenum">
              <a:rPr lang="en-US" altLang="en-US"/>
              <a:pPr>
                <a:defRPr/>
              </a:pPr>
              <a:t>‹#›</a:t>
            </a:fld>
            <a:endParaRPr lang="en-US" altLang="en-US"/>
          </a:p>
        </p:txBody>
      </p:sp>
    </p:spTree>
    <p:extLst>
      <p:ext uri="{BB962C8B-B14F-4D97-AF65-F5344CB8AC3E}">
        <p14:creationId xmlns="" xmlns:p14="http://schemas.microsoft.com/office/powerpoint/2010/main" val="1447709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B42826-D985-488F-9746-B2520A6D5087}" type="datetimeFigureOut">
              <a:rPr lang="en-US"/>
              <a:pPr>
                <a:defRPr/>
              </a:pPr>
              <a:t>6/24/2020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1FBEAA-A92E-4FEE-9E4A-47D68CE42224}" type="slidenum">
              <a:rPr lang="en-US" altLang="en-US"/>
              <a:pPr>
                <a:defRPr/>
              </a:pPr>
              <a:t>‹#›</a:t>
            </a:fld>
            <a:endParaRPr lang="en-US" altLang="en-US"/>
          </a:p>
        </p:txBody>
      </p:sp>
    </p:spTree>
    <p:extLst>
      <p:ext uri="{BB962C8B-B14F-4D97-AF65-F5344CB8AC3E}">
        <p14:creationId xmlns="" xmlns:p14="http://schemas.microsoft.com/office/powerpoint/2010/main" val="3461102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95016B-C384-4C42-BBD5-03A5C9D41012}" type="datetimeFigureOut">
              <a:rPr lang="en-US"/>
              <a:pPr>
                <a:defRPr/>
              </a:pPr>
              <a:t>6/24/2020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11C184-84A5-44F8-A7B9-0C997EC83785}" type="slidenum">
              <a:rPr lang="en-US" altLang="en-US"/>
              <a:pPr>
                <a:defRPr/>
              </a:pPr>
              <a:t>‹#›</a:t>
            </a:fld>
            <a:endParaRPr lang="en-US" altLang="en-US"/>
          </a:p>
        </p:txBody>
      </p:sp>
    </p:spTree>
    <p:extLst>
      <p:ext uri="{BB962C8B-B14F-4D97-AF65-F5344CB8AC3E}">
        <p14:creationId xmlns="" xmlns:p14="http://schemas.microsoft.com/office/powerpoint/2010/main" val="2681670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Shape 10"/>
        <p:cNvGrpSpPr/>
        <p:nvPr/>
      </p:nvGrpSpPr>
      <p:grpSpPr>
        <a:xfrm>
          <a:off x="0" y="0"/>
          <a:ext cx="0" cy="0"/>
          <a:chOff x="0" y="0"/>
          <a:chExt cx="0" cy="0"/>
        </a:xfrm>
      </p:grpSpPr>
      <p:sp>
        <p:nvSpPr>
          <p:cNvPr id="2" name="Shape 11"/>
          <p:cNvSpPr/>
          <p:nvPr/>
        </p:nvSpPr>
        <p:spPr>
          <a:xfrm>
            <a:off x="0" y="0"/>
            <a:ext cx="9144000" cy="5143500"/>
          </a:xfrm>
          <a:prstGeom prst="rect">
            <a:avLst/>
          </a:prstGeom>
          <a:noFill/>
          <a:ln>
            <a:noFill/>
          </a:ln>
        </p:spPr>
        <p:txBody>
          <a:bodyPr lIns="68569" tIns="34275" rIns="68569" bIns="34275" anchor="ctr"/>
          <a:lstStyle/>
          <a:p>
            <a:pPr algn="ctr" eaLnBrk="1" fontAlgn="auto" hangingPunct="1">
              <a:spcBef>
                <a:spcPts val="0"/>
              </a:spcBef>
              <a:spcAft>
                <a:spcPts val="0"/>
              </a:spcAft>
              <a:defRPr/>
            </a:pPr>
            <a:endParaRPr sz="1350" dirty="0">
              <a:solidFill>
                <a:prstClr val="white"/>
              </a:solidFill>
              <a:latin typeface="Cabin"/>
              <a:ea typeface="Cabin"/>
              <a:cs typeface="Cabin"/>
              <a:sym typeface="Cabin"/>
            </a:endParaRPr>
          </a:p>
        </p:txBody>
      </p:sp>
    </p:spTree>
    <p:extLst>
      <p:ext uri="{BB962C8B-B14F-4D97-AF65-F5344CB8AC3E}">
        <p14:creationId xmlns="" xmlns:p14="http://schemas.microsoft.com/office/powerpoint/2010/main" val="3452539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23"/>
        <p:cNvGrpSpPr/>
        <p:nvPr/>
      </p:nvGrpSpPr>
      <p:grpSpPr>
        <a:xfrm>
          <a:off x="0" y="0"/>
          <a:ext cx="0" cy="0"/>
          <a:chOff x="0" y="0"/>
          <a:chExt cx="0" cy="0"/>
        </a:xfrm>
      </p:grpSpPr>
      <p:sp>
        <p:nvSpPr>
          <p:cNvPr id="27" name="Google Shape;27;p3"/>
          <p:cNvSpPr txBox="1">
            <a:spLocks noGrp="1"/>
          </p:cNvSpPr>
          <p:nvPr>
            <p:ph type="body" idx="1"/>
          </p:nvPr>
        </p:nvSpPr>
        <p:spPr>
          <a:xfrm>
            <a:off x="224518" y="722258"/>
            <a:ext cx="6381071" cy="214674"/>
          </a:xfrm>
          <a:prstGeom prst="rect">
            <a:avLst/>
          </a:prstGeom>
          <a:noFill/>
          <a:ln>
            <a:noFill/>
          </a:ln>
        </p:spPr>
        <p:txBody>
          <a:bodyPr spcFirstLastPara="1" lIns="68575" tIns="34275" rIns="68575" bIns="34275"/>
          <a:lstStyle>
            <a:lvl1pPr marL="457189" lvl="0" indent="-228594" algn="l">
              <a:lnSpc>
                <a:spcPct val="90000"/>
              </a:lnSpc>
              <a:spcBef>
                <a:spcPts val="750"/>
              </a:spcBef>
              <a:spcAft>
                <a:spcPts val="0"/>
              </a:spcAft>
              <a:buClr>
                <a:srgbClr val="7F7F7F"/>
              </a:buClr>
              <a:buSzPts val="1050"/>
              <a:buNone/>
              <a:defRPr sz="1050" i="1">
                <a:solidFill>
                  <a:srgbClr val="7F7F7F"/>
                </a:solidFill>
                <a:latin typeface="Calibri"/>
                <a:ea typeface="Calibri"/>
                <a:cs typeface="Calibri"/>
                <a:sym typeface="Calibri"/>
              </a:defRPr>
            </a:lvl1pPr>
            <a:lvl2pPr marL="914378" lvl="1" indent="-342892" algn="l">
              <a:lnSpc>
                <a:spcPct val="90000"/>
              </a:lnSpc>
              <a:spcBef>
                <a:spcPts val="375"/>
              </a:spcBef>
              <a:spcAft>
                <a:spcPts val="0"/>
              </a:spcAft>
              <a:buClr>
                <a:srgbClr val="D8D8D8"/>
              </a:buClr>
              <a:buSzPts val="1800"/>
              <a:buChar char="•"/>
              <a:defRPr/>
            </a:lvl2pPr>
            <a:lvl3pPr marL="1371566" lvl="2" indent="-342892" algn="l">
              <a:lnSpc>
                <a:spcPct val="90000"/>
              </a:lnSpc>
              <a:spcBef>
                <a:spcPts val="375"/>
              </a:spcBef>
              <a:spcAft>
                <a:spcPts val="0"/>
              </a:spcAft>
              <a:buClr>
                <a:srgbClr val="D8D8D8"/>
              </a:buClr>
              <a:buSzPts val="1800"/>
              <a:buChar char="•"/>
              <a:defRPr/>
            </a:lvl3pPr>
            <a:lvl4pPr marL="1828754" lvl="3" indent="-342892" algn="l">
              <a:lnSpc>
                <a:spcPct val="90000"/>
              </a:lnSpc>
              <a:spcBef>
                <a:spcPts val="375"/>
              </a:spcBef>
              <a:spcAft>
                <a:spcPts val="0"/>
              </a:spcAft>
              <a:buClr>
                <a:srgbClr val="D8D8D8"/>
              </a:buClr>
              <a:buSzPts val="1800"/>
              <a:buChar char="•"/>
              <a:defRPr/>
            </a:lvl4pPr>
            <a:lvl5pPr marL="2285943" lvl="4" indent="-342892" algn="l">
              <a:lnSpc>
                <a:spcPct val="90000"/>
              </a:lnSpc>
              <a:spcBef>
                <a:spcPts val="375"/>
              </a:spcBef>
              <a:spcAft>
                <a:spcPts val="0"/>
              </a:spcAft>
              <a:buClr>
                <a:srgbClr val="D8D8D8"/>
              </a:buClr>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8" name="Google Shape;28;p3"/>
          <p:cNvSpPr txBox="1">
            <a:spLocks noGrp="1"/>
          </p:cNvSpPr>
          <p:nvPr>
            <p:ph type="title"/>
          </p:nvPr>
        </p:nvSpPr>
        <p:spPr>
          <a:xfrm>
            <a:off x="219075" y="203599"/>
            <a:ext cx="7867650" cy="532151"/>
          </a:xfrm>
          <a:prstGeom prst="rect">
            <a:avLst/>
          </a:prstGeom>
          <a:noFill/>
          <a:ln>
            <a:noFill/>
          </a:ln>
        </p:spPr>
        <p:txBody>
          <a:bodyPr spcFirstLastPara="1" lIns="68575" tIns="34275" rIns="68575" bIns="34275" anchor="b"/>
          <a:lstStyle>
            <a:lvl1pPr lvl="0" algn="l">
              <a:lnSpc>
                <a:spcPct val="90000"/>
              </a:lnSpc>
              <a:spcBef>
                <a:spcPts val="0"/>
              </a:spcBef>
              <a:spcAft>
                <a:spcPts val="0"/>
              </a:spcAft>
              <a:buClr>
                <a:srgbClr val="7F7F7F"/>
              </a:buClr>
              <a:buSzPts val="1800"/>
              <a:buFont typeface="Calibri"/>
              <a:buNone/>
              <a:defRPr sz="1800" b="1">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24;p3"/>
          <p:cNvSpPr txBox="1">
            <a:spLocks noGrp="1"/>
          </p:cNvSpPr>
          <p:nvPr>
            <p:ph type="dt" idx="10"/>
          </p:nvPr>
        </p:nvSpPr>
        <p:spPr>
          <a:xfrm>
            <a:off x="7704139" y="4862513"/>
            <a:ext cx="920750" cy="161925"/>
          </a:xfrm>
        </p:spPr>
        <p:txBody>
          <a:bodyPr spcFirstLastPara="1" wrap="square" lIns="91425" tIns="45700" rIns="91425" bIns="45700" anchorCtr="0"/>
          <a:lstStyle>
            <a:lvl1pPr lvl="0" algn="l">
              <a:spcBef>
                <a:spcPts val="0"/>
              </a:spcBef>
              <a:spcAft>
                <a:spcPts val="0"/>
              </a:spcAft>
              <a:buSzPts val="1400"/>
              <a:buNone/>
              <a:defRPr sz="600">
                <a:solidFill>
                  <a:srgbClr val="00316B"/>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25;p3"/>
          <p:cNvSpPr txBox="1">
            <a:spLocks noGrp="1"/>
          </p:cNvSpPr>
          <p:nvPr>
            <p:ph type="ftr" idx="11"/>
          </p:nvPr>
        </p:nvSpPr>
        <p:spPr>
          <a:xfrm>
            <a:off x="3687764" y="4862514"/>
            <a:ext cx="1768475" cy="166687"/>
          </a:xfrm>
        </p:spPr>
        <p:txBody>
          <a:bodyPr spcFirstLastPara="1" wrap="square" lIns="91425" tIns="45700" rIns="91425" bIns="45700" anchorCtr="0"/>
          <a:lstStyle>
            <a:lvl1pPr lvl="0" algn="ctr">
              <a:spcBef>
                <a:spcPts val="0"/>
              </a:spcBef>
              <a:spcAft>
                <a:spcPts val="0"/>
              </a:spcAft>
              <a:buSzPts val="1400"/>
              <a:buNone/>
              <a:defRPr sz="600">
                <a:solidFill>
                  <a:srgbClr val="00316B"/>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26;p3"/>
          <p:cNvSpPr txBox="1">
            <a:spLocks noGrp="1"/>
          </p:cNvSpPr>
          <p:nvPr>
            <p:ph type="sldNum" idx="12"/>
          </p:nvPr>
        </p:nvSpPr>
        <p:spPr>
          <a:xfrm>
            <a:off x="8716963" y="4862513"/>
            <a:ext cx="277812" cy="161925"/>
          </a:xfrm>
        </p:spPr>
        <p:txBody>
          <a:bodyPr lIns="91425" tIns="45700" rIns="91425" bIns="45700">
            <a:noAutofit/>
          </a:bodyPr>
          <a:lstStyle>
            <a:lvl1pPr>
              <a:defRPr sz="600">
                <a:solidFill>
                  <a:srgbClr val="00316B"/>
                </a:solidFill>
                <a:latin typeface="Gill Sans"/>
                <a:ea typeface="Gill Sans"/>
                <a:cs typeface="Gill Sans"/>
                <a:sym typeface="Gill Sans"/>
              </a:defRPr>
            </a:lvl1pPr>
          </a:lstStyle>
          <a:p>
            <a:pPr>
              <a:defRPr/>
            </a:pPr>
            <a:fld id="{3661815D-6933-4042-9AB2-BE6A25E44B30}" type="slidenum">
              <a:rPr lang="en-US" altLang="en-US"/>
              <a:pPr>
                <a:defRPr/>
              </a:pPr>
              <a:t>‹#›</a:t>
            </a:fld>
            <a:endParaRPr lang="en-US" altLang="en-US"/>
          </a:p>
        </p:txBody>
      </p:sp>
    </p:spTree>
    <p:extLst>
      <p:ext uri="{BB962C8B-B14F-4D97-AF65-F5344CB8AC3E}">
        <p14:creationId xmlns="" xmlns:p14="http://schemas.microsoft.com/office/powerpoint/2010/main" val="153282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Shape 10"/>
        <p:cNvGrpSpPr/>
        <p:nvPr/>
      </p:nvGrpSpPr>
      <p:grpSpPr>
        <a:xfrm>
          <a:off x="0" y="0"/>
          <a:ext cx="0" cy="0"/>
          <a:chOff x="0" y="0"/>
          <a:chExt cx="0" cy="0"/>
        </a:xfrm>
      </p:grpSpPr>
      <p:sp>
        <p:nvSpPr>
          <p:cNvPr id="2" name="Shape 11">
            <a:extLst>
              <a:ext uri="{FF2B5EF4-FFF2-40B4-BE49-F238E27FC236}">
                <a16:creationId xmlns="" xmlns:a16="http://schemas.microsoft.com/office/drawing/2014/main" id="{469AB5F5-5444-4423-81C4-674B18D342F7}"/>
              </a:ext>
            </a:extLst>
          </p:cNvPr>
          <p:cNvSpPr/>
          <p:nvPr/>
        </p:nvSpPr>
        <p:spPr>
          <a:xfrm>
            <a:off x="0" y="0"/>
            <a:ext cx="9144000" cy="5143500"/>
          </a:xfrm>
          <a:prstGeom prst="rect">
            <a:avLst/>
          </a:prstGeom>
          <a:noFill/>
          <a:ln>
            <a:noFill/>
          </a:ln>
        </p:spPr>
        <p:txBody>
          <a:bodyPr lIns="68569" tIns="34275" rIns="68569" bIns="34275" anchor="ctr"/>
          <a:lstStyle/>
          <a:p>
            <a:pPr algn="ctr" eaLnBrk="1" fontAlgn="auto" hangingPunct="1">
              <a:spcBef>
                <a:spcPts val="0"/>
              </a:spcBef>
              <a:spcAft>
                <a:spcPts val="0"/>
              </a:spcAft>
              <a:defRPr/>
            </a:pPr>
            <a:endParaRPr sz="1350" dirty="0">
              <a:solidFill>
                <a:prstClr val="white"/>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4D6D5848-C947-4B38-8D91-24CBE5C480FA}"/>
              </a:ext>
            </a:extLst>
          </p:cNvPr>
          <p:cNvSpPr>
            <a:spLocks noChangeAspect="1"/>
          </p:cNvSpPr>
          <p:nvPr userDrawn="1"/>
        </p:nvSpPr>
        <p:spPr>
          <a:xfrm>
            <a:off x="2889250" y="461963"/>
            <a:ext cx="5799138" cy="268128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434" eaLnBrk="1" fontAlgn="auto" hangingPunct="1">
              <a:spcBef>
                <a:spcPts val="0"/>
              </a:spcBef>
              <a:spcAft>
                <a:spcPts val="0"/>
              </a:spcAft>
              <a:defRPr/>
            </a:pPr>
            <a:endParaRPr lang="en-US" sz="900" dirty="0">
              <a:solidFill>
                <a:srgbClr val="000000"/>
              </a:solidFill>
            </a:endParaRPr>
          </a:p>
        </p:txBody>
      </p:sp>
      <p:sp>
        <p:nvSpPr>
          <p:cNvPr id="8" name="Title 1"/>
          <p:cNvSpPr>
            <a:spLocks noGrp="1"/>
          </p:cNvSpPr>
          <p:nvPr>
            <p:ph type="ctrTitle"/>
          </p:nvPr>
        </p:nvSpPr>
        <p:spPr>
          <a:xfrm>
            <a:off x="3111911" y="1680210"/>
            <a:ext cx="5415000" cy="6453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3111911" y="2414016"/>
            <a:ext cx="5415000" cy="484307"/>
          </a:xfrm>
        </p:spPr>
        <p:txBody>
          <a:bodyPr/>
          <a:lstStyle>
            <a:lvl1pPr marL="0" indent="0" algn="l">
              <a:buNone/>
              <a:defRPr sz="1499">
                <a:solidFill>
                  <a:srgbClr val="404040"/>
                </a:solidFill>
                <a:latin typeface="+mn-lt"/>
                <a:cs typeface="Arial" pitchFamily="34" charset="0"/>
              </a:defRPr>
            </a:lvl1pPr>
            <a:lvl2pPr marL="0" indent="0" algn="l">
              <a:buNone/>
              <a:defRPr sz="1199">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646112"/>
          </a:xfrm>
        </p:spPr>
        <p:txBody>
          <a:bodyPr/>
          <a:lstStyle/>
          <a:p>
            <a:r>
              <a:rPr lang="en-US"/>
              <a:t>Click to edit Master title style</a:t>
            </a:r>
            <a:endParaRPr lang="en-GB" dirty="0"/>
          </a:p>
        </p:txBody>
      </p:sp>
      <p:sp>
        <p:nvSpPr>
          <p:cNvPr id="3" name="Content Placeholder 2"/>
          <p:cNvSpPr>
            <a:spLocks noGrp="1"/>
          </p:cNvSpPr>
          <p:nvPr>
            <p:ph idx="1"/>
          </p:nvPr>
        </p:nvSpPr>
        <p:spPr>
          <a:xfrm>
            <a:off x="457201" y="1069200"/>
            <a:ext cx="8229600" cy="3525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0F5C8C-FB7B-4326-9ECC-7E57A26A649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68E9EE4-C5CA-4E3E-9774-38208FB85E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B0287FDD-2215-47D0-8CD2-B4A2BCA0ECE0}"/>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5" name="Footer Placeholder 4">
            <a:extLst>
              <a:ext uri="{FF2B5EF4-FFF2-40B4-BE49-F238E27FC236}">
                <a16:creationId xmlns="" xmlns:a16="http://schemas.microsoft.com/office/drawing/2014/main" id="{734E1440-61DA-496C-979D-5E76BAC555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F77F7499-2FFE-4C27-9F1B-90B0948B7AEE}"/>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170685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D9F6E-9635-400F-805B-1ADF1F36005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EFDDB81A-69CC-4A66-9B53-F6C1AA3C3D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903DB7A-F3DF-430F-ADBF-429DC841C65D}"/>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5" name="Footer Placeholder 4">
            <a:extLst>
              <a:ext uri="{FF2B5EF4-FFF2-40B4-BE49-F238E27FC236}">
                <a16:creationId xmlns="" xmlns:a16="http://schemas.microsoft.com/office/drawing/2014/main" id="{27B16AE6-5CC3-4BE0-A3F5-E61B40BBF0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B6C1D3B-42EB-446B-8FEC-1966AB1C3B54}"/>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350056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8C260E-3D46-4453-AED7-B1A16199B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FD260CB-0FD0-4EC2-93BD-4DE66DA8E8B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A7817A-9F91-45AE-A3B1-8547AE4CA806}"/>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5" name="Footer Placeholder 4">
            <a:extLst>
              <a:ext uri="{FF2B5EF4-FFF2-40B4-BE49-F238E27FC236}">
                <a16:creationId xmlns="" xmlns:a16="http://schemas.microsoft.com/office/drawing/2014/main" id="{5CE30228-B1E5-45C2-8D6F-4A47FEA3A0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167DA0D-1391-4A90-B130-F1AEA8EE3D08}"/>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366011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675A3-563E-4541-B4FF-4E162AFD52C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0BD6E85-4DDC-47EE-8B49-9F4B5823729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526CB4A0-D8F5-4F52-B636-8D8E3C4FC31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EECC4CCC-A2F7-40B5-99C3-B10E7A73FE64}"/>
              </a:ext>
            </a:extLst>
          </p:cNvPr>
          <p:cNvSpPr>
            <a:spLocks noGrp="1"/>
          </p:cNvSpPr>
          <p:nvPr>
            <p:ph type="dt" sz="half" idx="10"/>
          </p:nvPr>
        </p:nvSpPr>
        <p:spPr/>
        <p:txBody>
          <a:bodyPr/>
          <a:lstStyle/>
          <a:p>
            <a:fld id="{1A82821F-C963-41F3-BC93-C6DEC240699D}" type="datetimeFigureOut">
              <a:rPr lang="en-IN" smtClean="0"/>
              <a:pPr/>
              <a:t>24-06-2020</a:t>
            </a:fld>
            <a:endParaRPr lang="en-IN"/>
          </a:p>
        </p:txBody>
      </p:sp>
      <p:sp>
        <p:nvSpPr>
          <p:cNvPr id="6" name="Footer Placeholder 5">
            <a:extLst>
              <a:ext uri="{FF2B5EF4-FFF2-40B4-BE49-F238E27FC236}">
                <a16:creationId xmlns="" xmlns:a16="http://schemas.microsoft.com/office/drawing/2014/main" id="{6ACBB55C-6258-435F-891B-FDC83E374D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CA9B3ADE-375F-46F8-BC30-05EEAD5B9AB4}"/>
              </a:ext>
            </a:extLst>
          </p:cNvPr>
          <p:cNvSpPr>
            <a:spLocks noGrp="1"/>
          </p:cNvSpPr>
          <p:nvPr>
            <p:ph type="sldNum" sz="quarter" idx="12"/>
          </p:nvPr>
        </p:nvSpPr>
        <p:spPr/>
        <p:txBody>
          <a:body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1655307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D32266FB-2095-4992-A525-1361DAF89B01}"/>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E1C5FA-DF95-4459-9DE9-2FD886FDB6CA}" type="datetime1">
              <a:rPr lang="en-US" smtClean="0"/>
              <a:pPr>
                <a:defRPr/>
              </a:pPr>
              <a:t>6/24/2020</a:t>
            </a:fld>
            <a:endParaRPr lang="en-US" dirty="0"/>
          </a:p>
        </p:txBody>
      </p:sp>
      <p:sp>
        <p:nvSpPr>
          <p:cNvPr id="5" name="Footer Placeholder 4">
            <a:extLst>
              <a:ext uri="{FF2B5EF4-FFF2-40B4-BE49-F238E27FC236}">
                <a16:creationId xmlns="" xmlns:a16="http://schemas.microsoft.com/office/drawing/2014/main" id="{9FB9B925-06A3-4CB0-BB80-4594CB0F3195}"/>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9D0F80A6-09A9-4CA3-BF21-3D09EBD7D00B}"/>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AF326236-ED1C-4255-A8BC-2AD245F85B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476" r:id="rId1"/>
    <p:sldLayoutId id="2147489477" r:id="rId2"/>
    <p:sldLayoutId id="2147489479"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0813"/>
            <a:ext cx="8229600" cy="646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069975"/>
            <a:ext cx="8229600" cy="3524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9480" r:id="rId1"/>
    <p:sldLayoutId id="2147489478" r:id="rId2"/>
  </p:sldLayoutIdLst>
  <p:hf hdr="0" ftr="0" dt="0"/>
  <p:txStyles>
    <p:titleStyle>
      <a:lvl1pPr algn="l" defTabSz="684213" rtl="0" eaLnBrk="0" fontAlgn="base" hangingPunct="0">
        <a:lnSpc>
          <a:spcPct val="85000"/>
        </a:lnSpc>
        <a:spcBef>
          <a:spcPct val="0"/>
        </a:spcBef>
        <a:spcAft>
          <a:spcPct val="0"/>
        </a:spcAft>
        <a:defRPr sz="2200" b="1" kern="1200">
          <a:solidFill>
            <a:schemeClr val="bg1"/>
          </a:solidFill>
          <a:latin typeface="+mn-lt"/>
          <a:ea typeface="+mj-ea"/>
          <a:cs typeface="Arial" pitchFamily="34" charset="0"/>
        </a:defRPr>
      </a:lvl1pPr>
      <a:lvl2pPr algn="l" defTabSz="684213" rtl="0" eaLnBrk="0" fontAlgn="base" hangingPunct="0">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2pPr>
      <a:lvl3pPr algn="l" defTabSz="684213" rtl="0" eaLnBrk="0" fontAlgn="base" hangingPunct="0">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3pPr>
      <a:lvl4pPr algn="l" defTabSz="684213" rtl="0" eaLnBrk="0" fontAlgn="base" hangingPunct="0">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4pPr>
      <a:lvl5pPr algn="l" defTabSz="684213" rtl="0" eaLnBrk="0" fontAlgn="base" hangingPunct="0">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5pPr>
      <a:lvl6pPr marL="457200" algn="l" defTabSz="684213" rtl="0" fontAlgn="base">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6pPr>
      <a:lvl7pPr marL="914400" algn="l" defTabSz="684213" rtl="0" fontAlgn="base">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7pPr>
      <a:lvl8pPr marL="1371600" algn="l" defTabSz="684213" rtl="0" fontAlgn="base">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8pPr>
      <a:lvl9pPr marL="1828800" algn="l" defTabSz="684213" rtl="0" fontAlgn="base">
        <a:lnSpc>
          <a:spcPct val="85000"/>
        </a:lnSpc>
        <a:spcBef>
          <a:spcPct val="0"/>
        </a:spcBef>
        <a:spcAft>
          <a:spcPct val="0"/>
        </a:spcAft>
        <a:defRPr sz="2200" b="1">
          <a:solidFill>
            <a:schemeClr val="bg1"/>
          </a:solidFill>
          <a:latin typeface="Arial" panose="020B0604020202020204" pitchFamily="34" charset="0"/>
          <a:cs typeface="Arial" panose="020B0604020202020204" pitchFamily="34" charset="0"/>
        </a:defRPr>
      </a:lvl9pPr>
    </p:titleStyle>
    <p:bodyStyle>
      <a:lvl1pPr marL="266700" indent="-266700" algn="l" defTabSz="684213" rtl="0" eaLnBrk="0" fontAlgn="base" hangingPunct="0">
        <a:spcBef>
          <a:spcPct val="20000"/>
        </a:spcBef>
        <a:spcAft>
          <a:spcPct val="0"/>
        </a:spcAft>
        <a:buClr>
          <a:schemeClr val="accent2"/>
        </a:buClr>
        <a:buSzPct val="70000"/>
        <a:buFont typeface="Arial" pitchFamily="34" charset="0"/>
        <a:buChar char="►"/>
        <a:defRPr sz="1700" kern="1200">
          <a:solidFill>
            <a:schemeClr val="bg1"/>
          </a:solidFill>
          <a:latin typeface="+mn-lt"/>
          <a:ea typeface="+mn-ea"/>
          <a:cs typeface="+mn-cs"/>
        </a:defRPr>
      </a:lvl1pPr>
      <a:lvl2pPr marL="533400" indent="-266700" algn="l" defTabSz="684213" rtl="0" eaLnBrk="0" fontAlgn="base" hangingPunct="0">
        <a:spcBef>
          <a:spcPct val="20000"/>
        </a:spcBef>
        <a:spcAft>
          <a:spcPct val="0"/>
        </a:spcAft>
        <a:buClr>
          <a:schemeClr val="accent2"/>
        </a:buClr>
        <a:buSzPct val="70000"/>
        <a:buFont typeface="Arial" pitchFamily="34" charset="0"/>
        <a:buChar char="►"/>
        <a:defRPr sz="1400" kern="1200">
          <a:solidFill>
            <a:schemeClr val="bg1"/>
          </a:solidFill>
          <a:latin typeface="+mn-lt"/>
          <a:ea typeface="+mn-ea"/>
          <a:cs typeface="+mn-cs"/>
        </a:defRPr>
      </a:lvl2pPr>
      <a:lvl3pPr marL="801688" indent="-266700" algn="l" defTabSz="684213" rtl="0" eaLnBrk="0" fontAlgn="base" hangingPunct="0">
        <a:spcBef>
          <a:spcPct val="20000"/>
        </a:spcBef>
        <a:spcAft>
          <a:spcPct val="0"/>
        </a:spcAft>
        <a:buClr>
          <a:schemeClr val="accent2"/>
        </a:buClr>
        <a:buSzPct val="70000"/>
        <a:buFont typeface="Arial" pitchFamily="34" charset="0"/>
        <a:buChar char="►"/>
        <a:defRPr sz="1300" kern="1200">
          <a:solidFill>
            <a:schemeClr val="bg1"/>
          </a:solidFill>
          <a:latin typeface="+mn-lt"/>
          <a:ea typeface="+mn-ea"/>
          <a:cs typeface="+mn-cs"/>
        </a:defRPr>
      </a:lvl3pPr>
      <a:lvl4pPr marL="1068388" indent="-266700" algn="l" defTabSz="684213" rtl="0" eaLnBrk="0" fontAlgn="base" hangingPunct="0">
        <a:spcBef>
          <a:spcPct val="20000"/>
        </a:spcBef>
        <a:spcAft>
          <a:spcPct val="0"/>
        </a:spcAft>
        <a:buClr>
          <a:schemeClr val="accent2"/>
        </a:buClr>
        <a:buSzPct val="70000"/>
        <a:buFont typeface="Arial" pitchFamily="34" charset="0"/>
        <a:buChar char="►"/>
        <a:defRPr sz="1100" kern="1200">
          <a:solidFill>
            <a:schemeClr val="bg1"/>
          </a:solidFill>
          <a:latin typeface="+mn-lt"/>
          <a:ea typeface="+mn-ea"/>
          <a:cs typeface="+mn-cs"/>
        </a:defRPr>
      </a:lvl4pPr>
      <a:lvl5pPr marL="1335088" indent="-266700" algn="l" defTabSz="684213" rtl="0" eaLnBrk="0" fontAlgn="base" hangingPunct="0">
        <a:spcBef>
          <a:spcPct val="20000"/>
        </a:spcBef>
        <a:spcAft>
          <a:spcPct val="0"/>
        </a:spcAft>
        <a:buClr>
          <a:schemeClr val="accent2"/>
        </a:buClr>
        <a:buSzPct val="70000"/>
        <a:buFont typeface="Arial" pitchFamily="34" charset="0"/>
        <a:buChar char="►"/>
        <a:defRPr sz="1100" kern="1200">
          <a:solidFill>
            <a:schemeClr val="bg1"/>
          </a:solidFill>
          <a:latin typeface="+mn-lt"/>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F3255CA-39B4-4A0B-B9C8-3D4C056CE8E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70442E5-F2F7-4AA7-B02F-B88DFCBFD4F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9F12222-EC01-45D9-A97B-D75A71F8154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A82821F-C963-41F3-BC93-C6DEC240699D}" type="datetimeFigureOut">
              <a:rPr lang="en-IN" smtClean="0"/>
              <a:pPr/>
              <a:t>24-06-2020</a:t>
            </a:fld>
            <a:endParaRPr lang="en-IN"/>
          </a:p>
        </p:txBody>
      </p:sp>
      <p:sp>
        <p:nvSpPr>
          <p:cNvPr id="5" name="Footer Placeholder 4">
            <a:extLst>
              <a:ext uri="{FF2B5EF4-FFF2-40B4-BE49-F238E27FC236}">
                <a16:creationId xmlns="" xmlns:a16="http://schemas.microsoft.com/office/drawing/2014/main" id="{5984510D-F260-46E4-9764-94469358B42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5731C901-D894-472D-BC12-86169A4284C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FD735F-A7D8-4637-A3A7-365712196360}" type="slidenum">
              <a:rPr lang="en-IN" smtClean="0"/>
              <a:pPr/>
              <a:t>‹#›</a:t>
            </a:fld>
            <a:endParaRPr lang="en-IN"/>
          </a:p>
        </p:txBody>
      </p:sp>
    </p:spTree>
    <p:extLst>
      <p:ext uri="{BB962C8B-B14F-4D97-AF65-F5344CB8AC3E}">
        <p14:creationId xmlns="" xmlns:p14="http://schemas.microsoft.com/office/powerpoint/2010/main" val="3466326745"/>
      </p:ext>
    </p:extLst>
  </p:cSld>
  <p:clrMap bg1="lt1" tx1="dk1" bg2="lt2" tx2="dk2" accent1="accent1" accent2="accent2" accent3="accent3" accent4="accent4" accent5="accent5" accent6="accent6" hlink="hlink" folHlink="folHlink"/>
  <p:sldLayoutIdLst>
    <p:sldLayoutId id="2147489483" r:id="rId1"/>
    <p:sldLayoutId id="2147489484" r:id="rId2"/>
    <p:sldLayoutId id="2147489485" r:id="rId3"/>
    <p:sldLayoutId id="2147489486" r:id="rId4"/>
    <p:sldLayoutId id="2147489487" r:id="rId5"/>
    <p:sldLayoutId id="2147489488" r:id="rId6"/>
    <p:sldLayoutId id="2147489489" r:id="rId7"/>
    <p:sldLayoutId id="2147489490" r:id="rId8"/>
    <p:sldLayoutId id="2147489491" r:id="rId9"/>
    <p:sldLayoutId id="2147489492" r:id="rId10"/>
    <p:sldLayoutId id="2147489493" r:id="rId11"/>
    <p:sldLayoutId id="2147489494" r:id="rId12"/>
    <p:sldLayoutId id="214748949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505090A-D2CC-4C89-B251-4CCA2E161394}" type="datetimeFigureOut">
              <a:rPr lang="en-US"/>
              <a:pPr>
                <a:defRPr/>
              </a:pPr>
              <a:t>6/24/2020</a:t>
            </a:fld>
            <a:endParaRPr lang="en-US" dirty="0"/>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6EBF3D6-FA57-48A6-8A5B-AEAAF48CC0A8}" type="slidenum">
              <a:rPr lang="en-US" altLang="en-US"/>
              <a:pPr>
                <a:defRPr/>
              </a:pPr>
              <a:t>‹#›</a:t>
            </a:fld>
            <a:endParaRPr lang="en-US" altLang="en-US"/>
          </a:p>
        </p:txBody>
      </p:sp>
    </p:spTree>
    <p:extLst>
      <p:ext uri="{BB962C8B-B14F-4D97-AF65-F5344CB8AC3E}">
        <p14:creationId xmlns="" xmlns:p14="http://schemas.microsoft.com/office/powerpoint/2010/main" val="3475835093"/>
      </p:ext>
    </p:extLst>
  </p:cSld>
  <p:clrMap bg1="lt1" tx1="dk1" bg2="lt2" tx2="dk2" accent1="accent1" accent2="accent2" accent3="accent3" accent4="accent4" accent5="accent5" accent6="accent6" hlink="hlink" folHlink="folHlink"/>
  <p:sldLayoutIdLst>
    <p:sldLayoutId id="2147489497" r:id="rId1"/>
    <p:sldLayoutId id="2147489498" r:id="rId2"/>
    <p:sldLayoutId id="2147489499" r:id="rId3"/>
    <p:sldLayoutId id="2147489500" r:id="rId4"/>
    <p:sldLayoutId id="2147489501" r:id="rId5"/>
    <p:sldLayoutId id="2147489502" r:id="rId6"/>
    <p:sldLayoutId id="2147489503" r:id="rId7"/>
    <p:sldLayoutId id="2147489504" r:id="rId8"/>
    <p:sldLayoutId id="2147489505"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7" name="Rectangle 38">
            <a:extLst>
              <a:ext uri="{FF2B5EF4-FFF2-40B4-BE49-F238E27FC236}">
                <a16:creationId xmlns=""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sp>
        <p:nvSpPr>
          <p:cNvPr id="48" name="Rectangle 40">
            <a:extLst>
              <a:ext uri="{FF2B5EF4-FFF2-40B4-BE49-F238E27FC236}">
                <a16:creationId xmlns=""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9144000" cy="3309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sp>
        <p:nvSpPr>
          <p:cNvPr id="49" name="Rectangle 42">
            <a:extLst>
              <a:ext uri="{FF2B5EF4-FFF2-40B4-BE49-F238E27FC236}">
                <a16:creationId xmlns=""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7348" y="413972"/>
            <a:ext cx="8249304" cy="34639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sp>
        <p:nvSpPr>
          <p:cNvPr id="2" name="Title 1">
            <a:extLst>
              <a:ext uri="{FF2B5EF4-FFF2-40B4-BE49-F238E27FC236}">
                <a16:creationId xmlns="" xmlns:a16="http://schemas.microsoft.com/office/drawing/2014/main" id="{752A1F9A-7AE9-4E27-AC19-7F6D3212CFB3}"/>
              </a:ext>
            </a:extLst>
          </p:cNvPr>
          <p:cNvSpPr>
            <a:spLocks noGrp="1"/>
          </p:cNvSpPr>
          <p:nvPr>
            <p:ph type="ctrTitle"/>
          </p:nvPr>
        </p:nvSpPr>
        <p:spPr>
          <a:xfrm>
            <a:off x="918457" y="1071602"/>
            <a:ext cx="7305347" cy="2455944"/>
          </a:xfrm>
        </p:spPr>
        <p:txBody>
          <a:bodyPr anchor="ctr">
            <a:normAutofit fontScale="90000"/>
          </a:bodyPr>
          <a:lstStyle/>
          <a:p>
            <a:r>
              <a:rPr lang="en-US" sz="4050" b="1" dirty="0"/>
              <a:t/>
            </a:r>
            <a:br>
              <a:rPr lang="en-US" sz="4050" b="1" dirty="0"/>
            </a:br>
            <a:r>
              <a:rPr lang="en-US" sz="4050" b="1" dirty="0"/>
              <a:t/>
            </a:r>
            <a:br>
              <a:rPr lang="en-US" sz="4050" b="1" dirty="0"/>
            </a:br>
            <a:r>
              <a:rPr lang="en-US" sz="4050" b="1" dirty="0"/>
              <a:t/>
            </a:r>
            <a:br>
              <a:rPr lang="en-US" sz="4050" b="1" dirty="0"/>
            </a:br>
            <a:r>
              <a:rPr lang="en-US" sz="4050" b="1" dirty="0"/>
              <a:t>MID-DAY MEAL SCHEME IN GUJARAT</a:t>
            </a:r>
            <a:br>
              <a:rPr lang="en-US" sz="4050" b="1" dirty="0"/>
            </a:br>
            <a:r>
              <a:rPr lang="en-US" sz="4050" b="1" dirty="0"/>
              <a:t/>
            </a:r>
            <a:br>
              <a:rPr lang="en-US" sz="4050" b="1" dirty="0"/>
            </a:br>
            <a:r>
              <a:rPr lang="en-US" sz="4050" b="1" dirty="0"/>
              <a:t/>
            </a:r>
            <a:br>
              <a:rPr lang="en-US" sz="4050" b="1" dirty="0"/>
            </a:br>
            <a:endParaRPr lang="en-IN" sz="4050" b="1" dirty="0"/>
          </a:p>
        </p:txBody>
      </p:sp>
      <p:sp>
        <p:nvSpPr>
          <p:cNvPr id="3" name="Subtitle 2">
            <a:extLst>
              <a:ext uri="{FF2B5EF4-FFF2-40B4-BE49-F238E27FC236}">
                <a16:creationId xmlns="" xmlns:a16="http://schemas.microsoft.com/office/drawing/2014/main" id="{F44FBB67-CD7B-4705-AFEF-F08AE4BCEDD7}"/>
              </a:ext>
            </a:extLst>
          </p:cNvPr>
          <p:cNvSpPr>
            <a:spLocks noGrp="1"/>
          </p:cNvSpPr>
          <p:nvPr>
            <p:ph type="subTitle" idx="1"/>
          </p:nvPr>
        </p:nvSpPr>
        <p:spPr>
          <a:xfrm>
            <a:off x="1142130" y="2694734"/>
            <a:ext cx="6858000" cy="488933"/>
          </a:xfrm>
        </p:spPr>
        <p:txBody>
          <a:bodyPr anchor="ctr">
            <a:normAutofit/>
          </a:bodyPr>
          <a:lstStyle/>
          <a:p>
            <a:r>
              <a:rPr lang="en-US" sz="2700" dirty="0"/>
              <a:t>2020-21</a:t>
            </a:r>
            <a:endParaRPr lang="en-IN" sz="2700" dirty="0"/>
          </a:p>
        </p:txBody>
      </p:sp>
      <p:cxnSp>
        <p:nvCxnSpPr>
          <p:cNvPr id="50" name="Straight Connector 44">
            <a:extLst>
              <a:ext uri="{FF2B5EF4-FFF2-40B4-BE49-F238E27FC236}">
                <a16:creationId xmlns=""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447348" y="4766031"/>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Subtitle 2">
            <a:extLst>
              <a:ext uri="{FF2B5EF4-FFF2-40B4-BE49-F238E27FC236}">
                <a16:creationId xmlns="" xmlns:a16="http://schemas.microsoft.com/office/drawing/2014/main" id="{72AF5FC5-0D67-4893-8C0F-1AE1C0A94DED}"/>
              </a:ext>
            </a:extLst>
          </p:cNvPr>
          <p:cNvSpPr txBox="1">
            <a:spLocks/>
          </p:cNvSpPr>
          <p:nvPr/>
        </p:nvSpPr>
        <p:spPr>
          <a:xfrm>
            <a:off x="446478" y="4255841"/>
            <a:ext cx="8249304" cy="488933"/>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750"/>
              </a:spcBef>
              <a:spcAft>
                <a:spcPts val="0"/>
              </a:spcAft>
            </a:pPr>
            <a:r>
              <a:rPr lang="en-US" sz="1500" b="1" dirty="0">
                <a:solidFill>
                  <a:prstClr val="black"/>
                </a:solidFill>
              </a:rPr>
              <a:t>DEPARTMENT OF EDUCATION (PRIMARY AND SECONDARY)</a:t>
            </a:r>
            <a:endParaRPr lang="en-IN" sz="1500" b="1" dirty="0">
              <a:solidFill>
                <a:prstClr val="black"/>
              </a:solidFill>
              <a:latin typeface="Calibri"/>
            </a:endParaRPr>
          </a:p>
        </p:txBody>
      </p:sp>
      <p:sp>
        <p:nvSpPr>
          <p:cNvPr id="38" name="Subtitle 2">
            <a:extLst>
              <a:ext uri="{FF2B5EF4-FFF2-40B4-BE49-F238E27FC236}">
                <a16:creationId xmlns="" xmlns:a16="http://schemas.microsoft.com/office/drawing/2014/main" id="{A77EC9DE-3B56-45D9-A9CA-81C5E636C2A2}"/>
              </a:ext>
            </a:extLst>
          </p:cNvPr>
          <p:cNvSpPr txBox="1">
            <a:spLocks/>
          </p:cNvSpPr>
          <p:nvPr/>
        </p:nvSpPr>
        <p:spPr>
          <a:xfrm>
            <a:off x="1142130" y="3990118"/>
            <a:ext cx="6858000" cy="488933"/>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750"/>
              </a:spcBef>
              <a:spcAft>
                <a:spcPts val="0"/>
              </a:spcAft>
            </a:pPr>
            <a:r>
              <a:rPr lang="en-IN" sz="1350">
                <a:solidFill>
                  <a:prstClr val="black"/>
                </a:solidFill>
                <a:latin typeface="Calibri"/>
              </a:rPr>
              <a:t>Prepared by:</a:t>
            </a:r>
            <a:endParaRPr lang="en-IN" sz="1350" dirty="0">
              <a:solidFill>
                <a:prstClr val="black"/>
              </a:solidFill>
              <a:latin typeface="Calibri"/>
            </a:endParaRPr>
          </a:p>
        </p:txBody>
      </p:sp>
      <p:pic>
        <p:nvPicPr>
          <p:cNvPr id="12" name="Picture 11">
            <a:extLst>
              <a:ext uri="{FF2B5EF4-FFF2-40B4-BE49-F238E27FC236}">
                <a16:creationId xmlns="" xmlns:a16="http://schemas.microsoft.com/office/drawing/2014/main" id="{61A6BC0D-85BF-4037-8BE9-A7D2EA1F81C5}"/>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2030" y="840397"/>
            <a:ext cx="838200" cy="1017015"/>
          </a:xfrm>
          <a:prstGeom prst="rect">
            <a:avLst/>
          </a:prstGeom>
          <a:noFill/>
          <a:ln>
            <a:noFill/>
          </a:ln>
        </p:spPr>
      </p:pic>
    </p:spTree>
    <p:extLst>
      <p:ext uri="{BB962C8B-B14F-4D97-AF65-F5344CB8AC3E}">
        <p14:creationId xmlns="" xmlns:p14="http://schemas.microsoft.com/office/powerpoint/2010/main" val="499956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8610600" cy="709535"/>
          </a:xfrm>
        </p:spPr>
        <p:txBody>
          <a:bodyPr>
            <a:noAutofit/>
          </a:bodyPr>
          <a:lstStyle/>
          <a:p>
            <a:pPr>
              <a:spcBef>
                <a:spcPct val="0"/>
              </a:spcBef>
              <a:buClr>
                <a:srgbClr val="FF0000"/>
              </a:buClr>
              <a:buSzPts val="2400"/>
            </a:pPr>
            <a:r>
              <a:rPr lang="en-US" sz="3600" b="0" dirty="0">
                <a:solidFill>
                  <a:schemeClr val="tx1"/>
                </a:solidFill>
                <a:latin typeface="+mn-lt"/>
              </a:rPr>
              <a:t>Mid Day Meal Scheme – Cooking Cost Details</a:t>
            </a:r>
            <a:endParaRPr lang="en-GB" sz="3600" b="0" dirty="0">
              <a:solidFill>
                <a:schemeClr val="tx1"/>
              </a:solidFill>
              <a:latin typeface="+mn-lt"/>
            </a:endParaRPr>
          </a:p>
        </p:txBody>
      </p:sp>
      <p:graphicFrame>
        <p:nvGraphicFramePr>
          <p:cNvPr id="5" name="Table 4">
            <a:extLst>
              <a:ext uri="{FF2B5EF4-FFF2-40B4-BE49-F238E27FC236}">
                <a16:creationId xmlns="" xmlns:a16="http://schemas.microsoft.com/office/drawing/2014/main" id="{FF1DE3A5-7520-4279-B1CB-0A5C9E312EA4}"/>
              </a:ext>
            </a:extLst>
          </p:cNvPr>
          <p:cNvGraphicFramePr>
            <a:graphicFrameLocks noGrp="1"/>
          </p:cNvGraphicFramePr>
          <p:nvPr>
            <p:extLst>
              <p:ext uri="{D42A27DB-BD31-4B8C-83A1-F6EECF244321}">
                <p14:modId xmlns="" xmlns:p14="http://schemas.microsoft.com/office/powerpoint/2010/main" val="1951270970"/>
              </p:ext>
            </p:extLst>
          </p:nvPr>
        </p:nvGraphicFramePr>
        <p:xfrm>
          <a:off x="394855" y="893547"/>
          <a:ext cx="8382001" cy="3356406"/>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4144249545"/>
                    </a:ext>
                  </a:extLst>
                </a:gridCol>
                <a:gridCol w="4507502">
                  <a:extLst>
                    <a:ext uri="{9D8B030D-6E8A-4147-A177-3AD203B41FA5}">
                      <a16:colId xmlns="" xmlns:a16="http://schemas.microsoft.com/office/drawing/2014/main" val="7688297"/>
                    </a:ext>
                  </a:extLst>
                </a:gridCol>
                <a:gridCol w="1758023">
                  <a:extLst>
                    <a:ext uri="{9D8B030D-6E8A-4147-A177-3AD203B41FA5}">
                      <a16:colId xmlns="" xmlns:a16="http://schemas.microsoft.com/office/drawing/2014/main" val="3420590513"/>
                    </a:ext>
                  </a:extLst>
                </a:gridCol>
                <a:gridCol w="1506876">
                  <a:extLst>
                    <a:ext uri="{9D8B030D-6E8A-4147-A177-3AD203B41FA5}">
                      <a16:colId xmlns="" xmlns:a16="http://schemas.microsoft.com/office/drawing/2014/main" val="3777594822"/>
                    </a:ext>
                  </a:extLst>
                </a:gridCol>
              </a:tblGrid>
              <a:tr h="342454">
                <a:tc rowSpan="2">
                  <a:txBody>
                    <a:bodyPr/>
                    <a:lstStyle/>
                    <a:p>
                      <a:pPr algn="ctr" rtl="0" fontAlgn="ctr"/>
                      <a:r>
                        <a:rPr lang="en-IN" sz="1200" b="1" i="0" u="none" strike="noStrike" dirty="0">
                          <a:solidFill>
                            <a:schemeClr val="bg1"/>
                          </a:solidFill>
                          <a:effectLst/>
                          <a:latin typeface="+mn-lt"/>
                        </a:rPr>
                        <a:t>Sr No</a:t>
                      </a:r>
                    </a:p>
                  </a:txBody>
                  <a:tcPr anchor="ctr">
                    <a:solidFill>
                      <a:srgbClr val="002060"/>
                    </a:solidFill>
                  </a:tcPr>
                </a:tc>
                <a:tc rowSpan="2">
                  <a:txBody>
                    <a:bodyPr/>
                    <a:lstStyle/>
                    <a:p>
                      <a:pPr algn="ctr" rtl="0" fontAlgn="ctr"/>
                      <a:r>
                        <a:rPr lang="en-IN" sz="1200" b="1" u="none" strike="noStrike" dirty="0">
                          <a:solidFill>
                            <a:schemeClr val="bg1"/>
                          </a:solidFill>
                          <a:effectLst/>
                          <a:latin typeface="+mn-lt"/>
                        </a:rPr>
                        <a:t>Cooking Cost Head</a:t>
                      </a:r>
                      <a:endParaRPr lang="en-IN" sz="1200" b="1" i="0" u="none" strike="noStrike" dirty="0">
                        <a:solidFill>
                          <a:schemeClr val="bg1"/>
                        </a:solidFill>
                        <a:effectLst/>
                        <a:latin typeface="+mn-lt"/>
                      </a:endParaRPr>
                    </a:p>
                  </a:txBody>
                  <a:tcPr anchor="ctr">
                    <a:solidFill>
                      <a:srgbClr val="002060"/>
                    </a:solidFill>
                  </a:tcPr>
                </a:tc>
                <a:tc gridSpan="2">
                  <a:txBody>
                    <a:bodyPr/>
                    <a:lstStyle/>
                    <a:p>
                      <a:pPr algn="ctr" rtl="0" fontAlgn="ctr"/>
                      <a:r>
                        <a:rPr lang="en-US" sz="1200" b="1" u="none" strike="noStrike">
                          <a:solidFill>
                            <a:schemeClr val="bg1"/>
                          </a:solidFill>
                          <a:effectLst/>
                          <a:latin typeface="+mn-lt"/>
                        </a:rPr>
                        <a:t>Cost per Child per Day (In Rs)</a:t>
                      </a:r>
                      <a:endParaRPr lang="en-US" sz="1200" b="1" i="0" u="none" strike="noStrike">
                        <a:solidFill>
                          <a:schemeClr val="bg1"/>
                        </a:solidFill>
                        <a:effectLst/>
                        <a:latin typeface="+mn-lt"/>
                      </a:endParaRPr>
                    </a:p>
                  </a:txBody>
                  <a:tcPr anchor="ctr">
                    <a:solidFill>
                      <a:srgbClr val="002060"/>
                    </a:solidFill>
                  </a:tcPr>
                </a:tc>
                <a:tc hMerge="1">
                  <a:txBody>
                    <a:bodyPr/>
                    <a:lstStyle/>
                    <a:p>
                      <a:endParaRPr lang="en-IN"/>
                    </a:p>
                  </a:txBody>
                  <a:tcPr/>
                </a:tc>
                <a:extLst>
                  <a:ext uri="{0D108BD9-81ED-4DB2-BD59-A6C34878D82A}">
                    <a16:rowId xmlns="" xmlns:a16="http://schemas.microsoft.com/office/drawing/2014/main" val="1884059264"/>
                  </a:ext>
                </a:extLst>
              </a:tr>
              <a:tr h="267146">
                <a:tc vMerge="1">
                  <a:txBody>
                    <a:bodyPr/>
                    <a:lstStyle/>
                    <a:p>
                      <a:endParaRPr lang="en-IN"/>
                    </a:p>
                  </a:txBody>
                  <a:tcPr/>
                </a:tc>
                <a:tc vMerge="1">
                  <a:txBody>
                    <a:bodyPr/>
                    <a:lstStyle/>
                    <a:p>
                      <a:endParaRPr lang="en-IN"/>
                    </a:p>
                  </a:txBody>
                  <a:tcPr/>
                </a:tc>
                <a:tc>
                  <a:txBody>
                    <a:bodyPr/>
                    <a:lstStyle/>
                    <a:p>
                      <a:pPr algn="ctr" rtl="0" fontAlgn="ctr"/>
                      <a:r>
                        <a:rPr lang="en-IN" sz="1200" b="1" u="none" strike="noStrike" dirty="0">
                          <a:solidFill>
                            <a:schemeClr val="bg1"/>
                          </a:solidFill>
                          <a:effectLst/>
                          <a:latin typeface="+mn-lt"/>
                        </a:rPr>
                        <a:t>I-V</a:t>
                      </a:r>
                      <a:endParaRPr lang="en-IN" sz="1200" b="1" i="0" u="none" strike="noStrike" dirty="0">
                        <a:solidFill>
                          <a:schemeClr val="bg1"/>
                        </a:solidFill>
                        <a:effectLst/>
                        <a:latin typeface="+mn-lt"/>
                      </a:endParaRPr>
                    </a:p>
                  </a:txBody>
                  <a:tcPr anchor="ctr">
                    <a:solidFill>
                      <a:srgbClr val="002060"/>
                    </a:solidFill>
                  </a:tcPr>
                </a:tc>
                <a:tc>
                  <a:txBody>
                    <a:bodyPr/>
                    <a:lstStyle/>
                    <a:p>
                      <a:pPr algn="ctr" rtl="0" fontAlgn="ctr"/>
                      <a:r>
                        <a:rPr lang="en-IN" sz="1200" b="1" u="none" strike="noStrike" dirty="0">
                          <a:solidFill>
                            <a:schemeClr val="bg1"/>
                          </a:solidFill>
                          <a:effectLst/>
                          <a:latin typeface="+mn-lt"/>
                        </a:rPr>
                        <a:t>VI-VIII</a:t>
                      </a:r>
                      <a:endParaRPr lang="en-IN" sz="1200" b="1" i="0" u="none" strike="noStrike" dirty="0">
                        <a:solidFill>
                          <a:schemeClr val="bg1"/>
                        </a:solidFill>
                        <a:effectLst/>
                        <a:latin typeface="+mn-lt"/>
                      </a:endParaRPr>
                    </a:p>
                  </a:txBody>
                  <a:tcPr anchor="ctr">
                    <a:solidFill>
                      <a:srgbClr val="002060"/>
                    </a:solidFill>
                  </a:tcPr>
                </a:tc>
                <a:extLst>
                  <a:ext uri="{0D108BD9-81ED-4DB2-BD59-A6C34878D82A}">
                    <a16:rowId xmlns="" xmlns:a16="http://schemas.microsoft.com/office/drawing/2014/main" val="2265351500"/>
                  </a:ext>
                </a:extLst>
              </a:tr>
              <a:tr h="342454">
                <a:tc>
                  <a:txBody>
                    <a:bodyPr/>
                    <a:lstStyle/>
                    <a:p>
                      <a:pPr algn="l" rtl="0" fontAlgn="ctr"/>
                      <a:r>
                        <a:rPr lang="en-IN" sz="1200" b="0" i="0" u="none" strike="noStrike" dirty="0">
                          <a:solidFill>
                            <a:srgbClr val="002060"/>
                          </a:solidFill>
                          <a:effectLst/>
                          <a:latin typeface="+mn-lt"/>
                        </a:rPr>
                        <a:t>01</a:t>
                      </a:r>
                    </a:p>
                  </a:txBody>
                  <a:tcPr anchor="ctr"/>
                </a:tc>
                <a:tc>
                  <a:txBody>
                    <a:bodyPr/>
                    <a:lstStyle/>
                    <a:p>
                      <a:pPr algn="l" rtl="0" fontAlgn="ctr"/>
                      <a:r>
                        <a:rPr lang="en-IN" sz="1200" u="none" strike="noStrike" dirty="0">
                          <a:effectLst/>
                          <a:latin typeface="+mn-lt"/>
                        </a:rPr>
                        <a:t>Vegetables &amp; Spices</a:t>
                      </a:r>
                      <a:endParaRPr lang="en-IN" sz="1200" b="0" i="0" u="none" strike="noStrike" dirty="0">
                        <a:solidFill>
                          <a:srgbClr val="002060"/>
                        </a:solidFill>
                        <a:effectLst/>
                        <a:latin typeface="+mn-lt"/>
                      </a:endParaRPr>
                    </a:p>
                  </a:txBody>
                  <a:tcPr anchor="ctr"/>
                </a:tc>
                <a:tc>
                  <a:txBody>
                    <a:bodyPr/>
                    <a:lstStyle/>
                    <a:p>
                      <a:pPr algn="r" rtl="0" fontAlgn="ctr"/>
                      <a:r>
                        <a:rPr lang="en-IN" sz="1200" u="none" strike="noStrike" dirty="0">
                          <a:effectLst/>
                          <a:latin typeface="+mn-lt"/>
                        </a:rPr>
                        <a:t>1.68</a:t>
                      </a:r>
                      <a:endParaRPr lang="en-IN" sz="1200" b="0" i="0" u="none" strike="noStrike" dirty="0">
                        <a:solidFill>
                          <a:srgbClr val="002060"/>
                        </a:solidFill>
                        <a:effectLst/>
                        <a:latin typeface="+mn-lt"/>
                      </a:endParaRPr>
                    </a:p>
                  </a:txBody>
                  <a:tcPr anchor="ctr"/>
                </a:tc>
                <a:tc>
                  <a:txBody>
                    <a:bodyPr/>
                    <a:lstStyle/>
                    <a:p>
                      <a:pPr algn="r" rtl="0" fontAlgn="ctr"/>
                      <a:r>
                        <a:rPr lang="en-IN" sz="1200" u="none" strike="noStrike" dirty="0">
                          <a:effectLst/>
                          <a:latin typeface="+mn-lt"/>
                        </a:rPr>
                        <a:t>2.54</a:t>
                      </a:r>
                      <a:endParaRPr lang="en-IN" sz="1200" b="0" i="0" u="none" strike="noStrike" dirty="0">
                        <a:solidFill>
                          <a:srgbClr val="002060"/>
                        </a:solidFill>
                        <a:effectLst/>
                        <a:latin typeface="+mn-lt"/>
                      </a:endParaRPr>
                    </a:p>
                  </a:txBody>
                  <a:tcPr anchor="ctr"/>
                </a:tc>
                <a:extLst>
                  <a:ext uri="{0D108BD9-81ED-4DB2-BD59-A6C34878D82A}">
                    <a16:rowId xmlns="" xmlns:a16="http://schemas.microsoft.com/office/drawing/2014/main" val="3224616507"/>
                  </a:ext>
                </a:extLst>
              </a:tr>
              <a:tr h="342454">
                <a:tc>
                  <a:txBody>
                    <a:bodyPr/>
                    <a:lstStyle/>
                    <a:p>
                      <a:pPr algn="l" rtl="0" fontAlgn="ctr"/>
                      <a:r>
                        <a:rPr lang="en-IN" sz="1200" b="0" i="0" u="none" strike="noStrike" dirty="0">
                          <a:solidFill>
                            <a:srgbClr val="002060"/>
                          </a:solidFill>
                          <a:effectLst/>
                          <a:latin typeface="+mn-lt"/>
                        </a:rPr>
                        <a:t>02</a:t>
                      </a:r>
                    </a:p>
                  </a:txBody>
                  <a:tcPr anchor="ctr"/>
                </a:tc>
                <a:tc>
                  <a:txBody>
                    <a:bodyPr/>
                    <a:lstStyle/>
                    <a:p>
                      <a:pPr algn="l" rtl="0" fontAlgn="ctr"/>
                      <a:r>
                        <a:rPr lang="en-IN" sz="1200" u="none" strike="noStrike">
                          <a:effectLst/>
                          <a:latin typeface="+mn-lt"/>
                        </a:rPr>
                        <a:t>Fuel Cost</a:t>
                      </a:r>
                      <a:endParaRPr lang="en-IN" sz="1200" b="0" i="0" u="none" strike="noStrike">
                        <a:solidFill>
                          <a:srgbClr val="002060"/>
                        </a:solidFill>
                        <a:effectLst/>
                        <a:latin typeface="+mn-lt"/>
                      </a:endParaRPr>
                    </a:p>
                  </a:txBody>
                  <a:tcPr anchor="ctr"/>
                </a:tc>
                <a:tc>
                  <a:txBody>
                    <a:bodyPr/>
                    <a:lstStyle/>
                    <a:p>
                      <a:pPr algn="r" rtl="0" fontAlgn="ctr"/>
                      <a:r>
                        <a:rPr lang="en-IN" sz="1200" u="none" strike="noStrike">
                          <a:effectLst/>
                          <a:latin typeface="+mn-lt"/>
                        </a:rPr>
                        <a:t>0.81</a:t>
                      </a:r>
                      <a:endParaRPr lang="en-IN" sz="1200" b="0" i="0" u="none" strike="noStrike">
                        <a:solidFill>
                          <a:srgbClr val="002060"/>
                        </a:solidFill>
                        <a:effectLst/>
                        <a:latin typeface="+mn-lt"/>
                      </a:endParaRPr>
                    </a:p>
                  </a:txBody>
                  <a:tcPr anchor="ctr"/>
                </a:tc>
                <a:tc>
                  <a:txBody>
                    <a:bodyPr/>
                    <a:lstStyle/>
                    <a:p>
                      <a:pPr algn="r" rtl="0" fontAlgn="ctr"/>
                      <a:r>
                        <a:rPr lang="en-IN" sz="1200" u="none" strike="noStrike" dirty="0">
                          <a:effectLst/>
                          <a:latin typeface="+mn-lt"/>
                        </a:rPr>
                        <a:t>1.20</a:t>
                      </a:r>
                      <a:endParaRPr lang="en-IN" sz="1200" b="0" i="0" u="none" strike="noStrike" dirty="0">
                        <a:solidFill>
                          <a:srgbClr val="002060"/>
                        </a:solidFill>
                        <a:effectLst/>
                        <a:latin typeface="+mn-lt"/>
                      </a:endParaRPr>
                    </a:p>
                  </a:txBody>
                  <a:tcPr anchor="ctr"/>
                </a:tc>
                <a:extLst>
                  <a:ext uri="{0D108BD9-81ED-4DB2-BD59-A6C34878D82A}">
                    <a16:rowId xmlns="" xmlns:a16="http://schemas.microsoft.com/office/drawing/2014/main" val="2043684176"/>
                  </a:ext>
                </a:extLst>
              </a:tr>
              <a:tr h="342454">
                <a:tc>
                  <a:txBody>
                    <a:bodyPr/>
                    <a:lstStyle/>
                    <a:p>
                      <a:pPr algn="l" rtl="0" fontAlgn="ctr"/>
                      <a:r>
                        <a:rPr lang="en-IN" sz="1200" b="0" i="0" u="none" strike="noStrike" dirty="0">
                          <a:solidFill>
                            <a:srgbClr val="002060"/>
                          </a:solidFill>
                          <a:effectLst/>
                          <a:latin typeface="+mn-lt"/>
                        </a:rPr>
                        <a:t>03</a:t>
                      </a:r>
                    </a:p>
                  </a:txBody>
                  <a:tcPr anchor="ctr"/>
                </a:tc>
                <a:tc>
                  <a:txBody>
                    <a:bodyPr/>
                    <a:lstStyle/>
                    <a:p>
                      <a:pPr algn="l" rtl="0" fontAlgn="ctr"/>
                      <a:r>
                        <a:rPr lang="en-IN" sz="1200" u="none" strike="noStrike" dirty="0">
                          <a:effectLst/>
                          <a:latin typeface="+mn-lt"/>
                        </a:rPr>
                        <a:t>Miscellaneous</a:t>
                      </a:r>
                      <a:endParaRPr lang="en-IN" sz="1200" b="0" i="0" u="none" strike="noStrike" dirty="0">
                        <a:solidFill>
                          <a:srgbClr val="002060"/>
                        </a:solidFill>
                        <a:effectLst/>
                        <a:latin typeface="+mn-lt"/>
                      </a:endParaRPr>
                    </a:p>
                  </a:txBody>
                  <a:tcPr anchor="ctr"/>
                </a:tc>
                <a:tc>
                  <a:txBody>
                    <a:bodyPr/>
                    <a:lstStyle/>
                    <a:p>
                      <a:pPr algn="r" rtl="0" fontAlgn="ctr"/>
                      <a:r>
                        <a:rPr lang="en-IN" sz="1200" u="none" strike="noStrike" dirty="0">
                          <a:effectLst/>
                          <a:latin typeface="+mn-lt"/>
                        </a:rPr>
                        <a:t>0.10</a:t>
                      </a:r>
                      <a:endParaRPr lang="en-IN" sz="1200" b="0" i="0" u="none" strike="noStrike" dirty="0">
                        <a:solidFill>
                          <a:srgbClr val="002060"/>
                        </a:solidFill>
                        <a:effectLst/>
                        <a:latin typeface="+mn-lt"/>
                      </a:endParaRPr>
                    </a:p>
                  </a:txBody>
                  <a:tcPr anchor="ctr"/>
                </a:tc>
                <a:tc>
                  <a:txBody>
                    <a:bodyPr/>
                    <a:lstStyle/>
                    <a:p>
                      <a:pPr algn="r" rtl="0" fontAlgn="ctr"/>
                      <a:r>
                        <a:rPr lang="en-IN" sz="1200" u="none" strike="noStrike" dirty="0">
                          <a:effectLst/>
                          <a:latin typeface="+mn-lt"/>
                        </a:rPr>
                        <a:t>0.14</a:t>
                      </a:r>
                      <a:endParaRPr lang="en-IN" sz="1200" b="0" i="0" u="none" strike="noStrike" dirty="0">
                        <a:solidFill>
                          <a:srgbClr val="002060"/>
                        </a:solidFill>
                        <a:effectLst/>
                        <a:latin typeface="+mn-lt"/>
                      </a:endParaRPr>
                    </a:p>
                  </a:txBody>
                  <a:tcPr anchor="ctr"/>
                </a:tc>
                <a:extLst>
                  <a:ext uri="{0D108BD9-81ED-4DB2-BD59-A6C34878D82A}">
                    <a16:rowId xmlns="" xmlns:a16="http://schemas.microsoft.com/office/drawing/2014/main" val="2587793192"/>
                  </a:ext>
                </a:extLst>
              </a:tr>
              <a:tr h="342454">
                <a:tc>
                  <a:txBody>
                    <a:bodyPr/>
                    <a:lstStyle/>
                    <a:p>
                      <a:pPr algn="l" rtl="0" fontAlgn="ctr"/>
                      <a:r>
                        <a:rPr lang="en-IN" sz="1200" b="0" i="0" u="none" strike="noStrike" dirty="0">
                          <a:solidFill>
                            <a:srgbClr val="002060"/>
                          </a:solidFill>
                          <a:effectLst/>
                          <a:latin typeface="+mn-lt"/>
                        </a:rPr>
                        <a:t>04</a:t>
                      </a:r>
                    </a:p>
                  </a:txBody>
                  <a:tcPr anchor="ctr">
                    <a:solidFill>
                      <a:schemeClr val="bg1">
                        <a:lumMod val="85000"/>
                      </a:schemeClr>
                    </a:solidFill>
                  </a:tcPr>
                </a:tc>
                <a:tc>
                  <a:txBody>
                    <a:bodyPr/>
                    <a:lstStyle/>
                    <a:p>
                      <a:pPr algn="l" rtl="0" fontAlgn="ctr"/>
                      <a:r>
                        <a:rPr lang="en-IN" sz="1200" u="none" strike="noStrike" dirty="0">
                          <a:effectLst/>
                          <a:latin typeface="+mn-lt"/>
                        </a:rPr>
                        <a:t>Basket of Pulses</a:t>
                      </a:r>
                      <a:endParaRPr lang="en-IN" sz="1200" b="0" i="0" u="none" strike="noStrike" dirty="0">
                        <a:solidFill>
                          <a:srgbClr val="002060"/>
                        </a:solidFill>
                        <a:effectLst/>
                        <a:latin typeface="+mn-lt"/>
                      </a:endParaRPr>
                    </a:p>
                  </a:txBody>
                  <a:tcPr anchor="ctr">
                    <a:solidFill>
                      <a:schemeClr val="bg1">
                        <a:lumMod val="85000"/>
                      </a:schemeClr>
                    </a:solidFill>
                  </a:tcPr>
                </a:tc>
                <a:tc>
                  <a:txBody>
                    <a:bodyPr/>
                    <a:lstStyle/>
                    <a:p>
                      <a:pPr algn="r" rtl="0" fontAlgn="ctr"/>
                      <a:r>
                        <a:rPr lang="en-IN" sz="1200" u="none" strike="noStrike" dirty="0">
                          <a:effectLst/>
                          <a:latin typeface="+mn-lt"/>
                        </a:rPr>
                        <a:t>1.41</a:t>
                      </a:r>
                      <a:endParaRPr lang="en-IN" sz="1200" b="0" i="0" u="none" strike="noStrike" dirty="0">
                        <a:solidFill>
                          <a:srgbClr val="002060"/>
                        </a:solidFill>
                        <a:effectLst/>
                        <a:latin typeface="+mn-lt"/>
                      </a:endParaRPr>
                    </a:p>
                  </a:txBody>
                  <a:tcPr anchor="ctr">
                    <a:solidFill>
                      <a:schemeClr val="bg1">
                        <a:lumMod val="85000"/>
                      </a:schemeClr>
                    </a:solidFill>
                  </a:tcPr>
                </a:tc>
                <a:tc>
                  <a:txBody>
                    <a:bodyPr/>
                    <a:lstStyle/>
                    <a:p>
                      <a:pPr algn="r" rtl="0" fontAlgn="ctr"/>
                      <a:r>
                        <a:rPr lang="en-IN" sz="1200" u="none" strike="noStrike" dirty="0">
                          <a:effectLst/>
                          <a:latin typeface="+mn-lt"/>
                        </a:rPr>
                        <a:t>2.11</a:t>
                      </a:r>
                      <a:endParaRPr lang="en-IN" sz="1200" b="0" i="0" u="none" strike="noStrike" dirty="0">
                        <a:solidFill>
                          <a:srgbClr val="002060"/>
                        </a:solidFill>
                        <a:effectLst/>
                        <a:latin typeface="+mn-lt"/>
                      </a:endParaRPr>
                    </a:p>
                  </a:txBody>
                  <a:tcPr anchor="ctr">
                    <a:solidFill>
                      <a:schemeClr val="bg1">
                        <a:lumMod val="85000"/>
                      </a:schemeClr>
                    </a:solidFill>
                  </a:tcPr>
                </a:tc>
                <a:extLst>
                  <a:ext uri="{0D108BD9-81ED-4DB2-BD59-A6C34878D82A}">
                    <a16:rowId xmlns="" xmlns:a16="http://schemas.microsoft.com/office/drawing/2014/main" val="4231917057"/>
                  </a:ext>
                </a:extLst>
              </a:tr>
              <a:tr h="342454">
                <a:tc>
                  <a:txBody>
                    <a:bodyPr/>
                    <a:lstStyle/>
                    <a:p>
                      <a:pPr algn="l" rtl="0" fontAlgn="ctr"/>
                      <a:r>
                        <a:rPr lang="en-IN" sz="1200" b="0" i="0" u="none" strike="noStrike" dirty="0">
                          <a:solidFill>
                            <a:srgbClr val="002060"/>
                          </a:solidFill>
                          <a:effectLst/>
                          <a:latin typeface="+mn-lt"/>
                        </a:rPr>
                        <a:t>05</a:t>
                      </a:r>
                    </a:p>
                  </a:txBody>
                  <a:tcPr anchor="ctr">
                    <a:solidFill>
                      <a:schemeClr val="bg1">
                        <a:lumMod val="85000"/>
                      </a:schemeClr>
                    </a:solidFill>
                  </a:tcPr>
                </a:tc>
                <a:tc>
                  <a:txBody>
                    <a:bodyPr/>
                    <a:lstStyle/>
                    <a:p>
                      <a:pPr algn="l" rtl="0" fontAlgn="ctr"/>
                      <a:r>
                        <a:rPr lang="en-IN" sz="1200" u="none" strike="noStrike">
                          <a:effectLst/>
                          <a:latin typeface="+mn-lt"/>
                        </a:rPr>
                        <a:t>Edible oil</a:t>
                      </a:r>
                      <a:endParaRPr lang="en-IN" sz="1200" b="0" i="0" u="none" strike="noStrike">
                        <a:solidFill>
                          <a:srgbClr val="002060"/>
                        </a:solidFill>
                        <a:effectLst/>
                        <a:latin typeface="+mn-lt"/>
                      </a:endParaRPr>
                    </a:p>
                  </a:txBody>
                  <a:tcPr anchor="ctr">
                    <a:solidFill>
                      <a:schemeClr val="bg1">
                        <a:lumMod val="85000"/>
                      </a:schemeClr>
                    </a:solidFill>
                  </a:tcPr>
                </a:tc>
                <a:tc>
                  <a:txBody>
                    <a:bodyPr/>
                    <a:lstStyle/>
                    <a:p>
                      <a:pPr algn="r" rtl="0" fontAlgn="ctr"/>
                      <a:r>
                        <a:rPr lang="en-IN" sz="1200" u="none" strike="noStrike">
                          <a:effectLst/>
                          <a:latin typeface="+mn-lt"/>
                        </a:rPr>
                        <a:t>0.48</a:t>
                      </a:r>
                      <a:endParaRPr lang="en-IN" sz="1200" b="0" i="0" u="none" strike="noStrike">
                        <a:solidFill>
                          <a:srgbClr val="002060"/>
                        </a:solidFill>
                        <a:effectLst/>
                        <a:latin typeface="+mn-lt"/>
                      </a:endParaRPr>
                    </a:p>
                  </a:txBody>
                  <a:tcPr anchor="ctr">
                    <a:solidFill>
                      <a:schemeClr val="bg1">
                        <a:lumMod val="85000"/>
                      </a:schemeClr>
                    </a:solidFill>
                  </a:tcPr>
                </a:tc>
                <a:tc>
                  <a:txBody>
                    <a:bodyPr/>
                    <a:lstStyle/>
                    <a:p>
                      <a:pPr algn="r" rtl="0" fontAlgn="ctr"/>
                      <a:r>
                        <a:rPr lang="en-IN" sz="1200" u="none" strike="noStrike" dirty="0">
                          <a:effectLst/>
                          <a:latin typeface="+mn-lt"/>
                        </a:rPr>
                        <a:t>0.72</a:t>
                      </a:r>
                      <a:endParaRPr lang="en-IN" sz="1200" b="0" i="0" u="none" strike="noStrike" dirty="0">
                        <a:solidFill>
                          <a:srgbClr val="002060"/>
                        </a:solidFill>
                        <a:effectLst/>
                        <a:latin typeface="+mn-lt"/>
                      </a:endParaRPr>
                    </a:p>
                  </a:txBody>
                  <a:tcPr anchor="ctr">
                    <a:solidFill>
                      <a:schemeClr val="bg1">
                        <a:lumMod val="85000"/>
                      </a:schemeClr>
                    </a:solidFill>
                  </a:tcPr>
                </a:tc>
                <a:extLst>
                  <a:ext uri="{0D108BD9-81ED-4DB2-BD59-A6C34878D82A}">
                    <a16:rowId xmlns="" xmlns:a16="http://schemas.microsoft.com/office/drawing/2014/main" val="1276464926"/>
                  </a:ext>
                </a:extLst>
              </a:tr>
              <a:tr h="342454">
                <a:tc>
                  <a:txBody>
                    <a:bodyPr/>
                    <a:lstStyle/>
                    <a:p>
                      <a:pPr algn="l" rtl="0" fontAlgn="ctr"/>
                      <a:endParaRPr lang="en-US" sz="1200" b="1" i="0" u="none" strike="noStrike" dirty="0">
                        <a:solidFill>
                          <a:srgbClr val="002060"/>
                        </a:solidFill>
                        <a:effectLst/>
                        <a:latin typeface="+mn-lt"/>
                      </a:endParaRPr>
                    </a:p>
                  </a:txBody>
                  <a:tcPr anchor="ctr">
                    <a:solidFill>
                      <a:srgbClr val="FFC000"/>
                    </a:solidFill>
                  </a:tcPr>
                </a:tc>
                <a:tc>
                  <a:txBody>
                    <a:bodyPr/>
                    <a:lstStyle/>
                    <a:p>
                      <a:pPr algn="l" rtl="0" fontAlgn="ctr"/>
                      <a:r>
                        <a:rPr lang="en-US" sz="1200" b="1" u="none" strike="noStrike" dirty="0">
                          <a:effectLst/>
                          <a:latin typeface="+mn-lt"/>
                        </a:rPr>
                        <a:t>Cooking Cost (as per </a:t>
                      </a:r>
                      <a:r>
                        <a:rPr lang="en-US" sz="1200" b="1" u="none" strike="noStrike" dirty="0" err="1">
                          <a:effectLst/>
                          <a:latin typeface="+mn-lt"/>
                        </a:rPr>
                        <a:t>GoI</a:t>
                      </a:r>
                      <a:r>
                        <a:rPr lang="en-US" sz="1200" b="1" u="none" strike="noStrike" dirty="0">
                          <a:effectLst/>
                          <a:latin typeface="+mn-lt"/>
                        </a:rPr>
                        <a:t> Scheme)</a:t>
                      </a:r>
                      <a:endParaRPr lang="en-US" sz="1200" b="1" i="0" u="none" strike="noStrike" dirty="0">
                        <a:solidFill>
                          <a:srgbClr val="002060"/>
                        </a:solidFill>
                        <a:effectLst/>
                        <a:latin typeface="+mn-lt"/>
                      </a:endParaRPr>
                    </a:p>
                  </a:txBody>
                  <a:tcPr anchor="ctr">
                    <a:solidFill>
                      <a:srgbClr val="FFC000"/>
                    </a:solidFill>
                  </a:tcPr>
                </a:tc>
                <a:tc>
                  <a:txBody>
                    <a:bodyPr/>
                    <a:lstStyle/>
                    <a:p>
                      <a:pPr algn="r" rtl="0" fontAlgn="ctr"/>
                      <a:r>
                        <a:rPr lang="en-IN" sz="1200" b="1" u="none" strike="noStrike" dirty="0">
                          <a:effectLst/>
                          <a:latin typeface="+mn-lt"/>
                        </a:rPr>
                        <a:t>4.48</a:t>
                      </a:r>
                      <a:endParaRPr lang="en-IN" sz="1200" b="1" i="0" u="none" strike="noStrike" dirty="0">
                        <a:solidFill>
                          <a:srgbClr val="002060"/>
                        </a:solidFill>
                        <a:effectLst/>
                        <a:latin typeface="+mn-lt"/>
                      </a:endParaRPr>
                    </a:p>
                  </a:txBody>
                  <a:tcPr anchor="ctr">
                    <a:solidFill>
                      <a:srgbClr val="FFC000"/>
                    </a:solidFill>
                  </a:tcPr>
                </a:tc>
                <a:tc>
                  <a:txBody>
                    <a:bodyPr/>
                    <a:lstStyle/>
                    <a:p>
                      <a:pPr algn="r" rtl="0" fontAlgn="ctr"/>
                      <a:r>
                        <a:rPr lang="en-IN" sz="1200" b="1" u="none" strike="noStrike" dirty="0">
                          <a:effectLst/>
                          <a:latin typeface="+mn-lt"/>
                        </a:rPr>
                        <a:t>6.71</a:t>
                      </a:r>
                      <a:endParaRPr lang="en-IN" sz="1200" b="1" i="0" u="none" strike="noStrike" dirty="0">
                        <a:solidFill>
                          <a:srgbClr val="002060"/>
                        </a:solidFill>
                        <a:effectLst/>
                        <a:latin typeface="+mn-lt"/>
                      </a:endParaRPr>
                    </a:p>
                  </a:txBody>
                  <a:tcPr anchor="ctr">
                    <a:solidFill>
                      <a:srgbClr val="FFC000"/>
                    </a:solidFill>
                  </a:tcPr>
                </a:tc>
                <a:extLst>
                  <a:ext uri="{0D108BD9-81ED-4DB2-BD59-A6C34878D82A}">
                    <a16:rowId xmlns="" xmlns:a16="http://schemas.microsoft.com/office/drawing/2014/main" val="4266483848"/>
                  </a:ext>
                </a:extLst>
              </a:tr>
              <a:tr h="342454">
                <a:tc>
                  <a:txBody>
                    <a:bodyPr/>
                    <a:lstStyle/>
                    <a:p>
                      <a:pPr algn="l" rtl="0" fontAlgn="ctr"/>
                      <a:r>
                        <a:rPr lang="en-IN" sz="1200" b="0" i="0" u="none" strike="noStrike" dirty="0">
                          <a:solidFill>
                            <a:srgbClr val="002060"/>
                          </a:solidFill>
                          <a:effectLst/>
                          <a:latin typeface="+mn-lt"/>
                        </a:rPr>
                        <a:t>06</a:t>
                      </a:r>
                    </a:p>
                  </a:txBody>
                  <a:tcPr anchor="ctr">
                    <a:solidFill>
                      <a:schemeClr val="bg1">
                        <a:lumMod val="75000"/>
                      </a:schemeClr>
                    </a:solidFill>
                  </a:tcPr>
                </a:tc>
                <a:tc>
                  <a:txBody>
                    <a:bodyPr/>
                    <a:lstStyle/>
                    <a:p>
                      <a:pPr algn="l" rtl="0" fontAlgn="ctr"/>
                      <a:r>
                        <a:rPr lang="en-IN" sz="1200" u="none" strike="noStrike" dirty="0">
                          <a:effectLst/>
                          <a:latin typeface="+mn-lt"/>
                        </a:rPr>
                        <a:t>Edible oil (State Share)</a:t>
                      </a:r>
                      <a:endParaRPr lang="en-IN" sz="1200" b="0" i="0" u="none" strike="noStrike" dirty="0">
                        <a:solidFill>
                          <a:srgbClr val="002060"/>
                        </a:solidFill>
                        <a:effectLst/>
                        <a:latin typeface="+mn-lt"/>
                      </a:endParaRPr>
                    </a:p>
                  </a:txBody>
                  <a:tcPr anchor="ctr">
                    <a:solidFill>
                      <a:schemeClr val="bg1">
                        <a:lumMod val="75000"/>
                      </a:schemeClr>
                    </a:solidFill>
                  </a:tcPr>
                </a:tc>
                <a:tc>
                  <a:txBody>
                    <a:bodyPr/>
                    <a:lstStyle/>
                    <a:p>
                      <a:pPr algn="r" rtl="0" fontAlgn="ctr"/>
                      <a:r>
                        <a:rPr lang="en-IN" sz="1200" u="none" strike="noStrike" dirty="0">
                          <a:effectLst/>
                          <a:latin typeface="+mn-lt"/>
                        </a:rPr>
                        <a:t>0.48</a:t>
                      </a:r>
                      <a:endParaRPr lang="en-IN" sz="1200" b="0" i="0" u="none" strike="noStrike" dirty="0">
                        <a:solidFill>
                          <a:srgbClr val="002060"/>
                        </a:solidFill>
                        <a:effectLst/>
                        <a:latin typeface="+mn-lt"/>
                      </a:endParaRPr>
                    </a:p>
                  </a:txBody>
                  <a:tcPr anchor="ctr">
                    <a:solidFill>
                      <a:schemeClr val="bg1">
                        <a:lumMod val="75000"/>
                      </a:schemeClr>
                    </a:solidFill>
                  </a:tcPr>
                </a:tc>
                <a:tc>
                  <a:txBody>
                    <a:bodyPr/>
                    <a:lstStyle/>
                    <a:p>
                      <a:pPr algn="r" rtl="0" fontAlgn="ctr"/>
                      <a:r>
                        <a:rPr lang="en-IN" sz="1200" u="none" strike="noStrike" dirty="0">
                          <a:effectLst/>
                          <a:latin typeface="+mn-lt"/>
                        </a:rPr>
                        <a:t>0.25</a:t>
                      </a:r>
                      <a:endParaRPr lang="en-IN" sz="1200" b="0" i="0" u="none" strike="noStrike" dirty="0">
                        <a:solidFill>
                          <a:srgbClr val="002060"/>
                        </a:solidFill>
                        <a:effectLst/>
                        <a:latin typeface="+mn-lt"/>
                      </a:endParaRPr>
                    </a:p>
                  </a:txBody>
                  <a:tcPr anchor="ctr">
                    <a:solidFill>
                      <a:schemeClr val="bg1">
                        <a:lumMod val="75000"/>
                      </a:schemeClr>
                    </a:solidFill>
                  </a:tcPr>
                </a:tc>
                <a:extLst>
                  <a:ext uri="{0D108BD9-81ED-4DB2-BD59-A6C34878D82A}">
                    <a16:rowId xmlns="" xmlns:a16="http://schemas.microsoft.com/office/drawing/2014/main" val="2539895693"/>
                  </a:ext>
                </a:extLst>
              </a:tr>
              <a:tr h="342454">
                <a:tc>
                  <a:txBody>
                    <a:bodyPr/>
                    <a:lstStyle/>
                    <a:p>
                      <a:pPr algn="l" rtl="0" fontAlgn="ctr"/>
                      <a:endParaRPr lang="en-US" sz="1200" b="1" i="0" u="none" strike="noStrike" dirty="0">
                        <a:solidFill>
                          <a:srgbClr val="002060"/>
                        </a:solidFill>
                        <a:effectLst/>
                        <a:latin typeface="+mn-lt"/>
                      </a:endParaRPr>
                    </a:p>
                  </a:txBody>
                  <a:tcPr anchor="ctr">
                    <a:solidFill>
                      <a:srgbClr val="FFC000"/>
                    </a:solidFill>
                  </a:tcPr>
                </a:tc>
                <a:tc>
                  <a:txBody>
                    <a:bodyPr/>
                    <a:lstStyle/>
                    <a:p>
                      <a:pPr algn="l" rtl="0" fontAlgn="ctr"/>
                      <a:r>
                        <a:rPr lang="en-US" sz="1200" b="1" u="none" strike="noStrike" dirty="0">
                          <a:effectLst/>
                          <a:latin typeface="+mn-lt"/>
                        </a:rPr>
                        <a:t>Total Cooking Cost (with State share)</a:t>
                      </a:r>
                      <a:endParaRPr lang="en-US" sz="1200" b="1" i="0" u="none" strike="noStrike" dirty="0">
                        <a:solidFill>
                          <a:srgbClr val="002060"/>
                        </a:solidFill>
                        <a:effectLst/>
                        <a:latin typeface="+mn-lt"/>
                      </a:endParaRPr>
                    </a:p>
                  </a:txBody>
                  <a:tcPr anchor="ctr">
                    <a:solidFill>
                      <a:srgbClr val="FFC000"/>
                    </a:solidFill>
                  </a:tcPr>
                </a:tc>
                <a:tc>
                  <a:txBody>
                    <a:bodyPr/>
                    <a:lstStyle/>
                    <a:p>
                      <a:pPr algn="r" fontAlgn="ctr"/>
                      <a:r>
                        <a:rPr lang="en-IN" sz="1200" b="1" u="none" strike="noStrike" dirty="0">
                          <a:effectLst/>
                          <a:latin typeface="+mn-lt"/>
                        </a:rPr>
                        <a:t>4.96</a:t>
                      </a:r>
                      <a:endParaRPr lang="en-IN" sz="1200" b="1" i="0" u="none" strike="noStrike" dirty="0">
                        <a:solidFill>
                          <a:srgbClr val="000000"/>
                        </a:solidFill>
                        <a:effectLst/>
                        <a:latin typeface="+mn-lt"/>
                      </a:endParaRPr>
                    </a:p>
                  </a:txBody>
                  <a:tcPr anchor="ctr">
                    <a:solidFill>
                      <a:srgbClr val="FFC000"/>
                    </a:solidFill>
                  </a:tcPr>
                </a:tc>
                <a:tc>
                  <a:txBody>
                    <a:bodyPr/>
                    <a:lstStyle/>
                    <a:p>
                      <a:pPr algn="r" fontAlgn="ctr"/>
                      <a:r>
                        <a:rPr lang="en-IN" sz="1200" b="1" u="none" strike="noStrike" dirty="0">
                          <a:effectLst/>
                          <a:latin typeface="+mn-lt"/>
                        </a:rPr>
                        <a:t>6.96</a:t>
                      </a:r>
                      <a:endParaRPr lang="en-IN" sz="1200" b="1" i="0" u="none" strike="noStrike" dirty="0">
                        <a:solidFill>
                          <a:srgbClr val="000000"/>
                        </a:solidFill>
                        <a:effectLst/>
                        <a:latin typeface="+mn-lt"/>
                      </a:endParaRPr>
                    </a:p>
                  </a:txBody>
                  <a:tcPr anchor="ctr">
                    <a:solidFill>
                      <a:srgbClr val="FFC000"/>
                    </a:solidFill>
                  </a:tcPr>
                </a:tc>
                <a:extLst>
                  <a:ext uri="{0D108BD9-81ED-4DB2-BD59-A6C34878D82A}">
                    <a16:rowId xmlns="" xmlns:a16="http://schemas.microsoft.com/office/drawing/2014/main" val="573410210"/>
                  </a:ext>
                </a:extLst>
              </a:tr>
            </a:tbl>
          </a:graphicData>
        </a:graphic>
      </p:graphicFrame>
      <p:sp>
        <p:nvSpPr>
          <p:cNvPr id="7" name="Rectangle 6">
            <a:extLst>
              <a:ext uri="{FF2B5EF4-FFF2-40B4-BE49-F238E27FC236}">
                <a16:creationId xmlns="" xmlns:a16="http://schemas.microsoft.com/office/drawing/2014/main" id="{5FDB9BAF-B0C6-489C-9BC9-F77983FEBAE5}"/>
              </a:ext>
            </a:extLst>
          </p:cNvPr>
          <p:cNvSpPr/>
          <p:nvPr/>
        </p:nvSpPr>
        <p:spPr>
          <a:xfrm>
            <a:off x="152399" y="4206513"/>
            <a:ext cx="8839201" cy="938719"/>
          </a:xfrm>
          <a:prstGeom prst="rect">
            <a:avLst/>
          </a:prstGeom>
        </p:spPr>
        <p:txBody>
          <a:bodyPr wrap="square">
            <a:spAutoFit/>
          </a:bodyPr>
          <a:lstStyle/>
          <a:p>
            <a:pPr fontAlgn="ctr"/>
            <a:r>
              <a:rPr lang="en-IN" sz="1100" b="1" dirty="0">
                <a:latin typeface="+mn-lt"/>
              </a:rPr>
              <a:t>Note</a:t>
            </a:r>
          </a:p>
          <a:p>
            <a:pPr marL="171450" indent="-171450" fontAlgn="ctr">
              <a:buFont typeface="Arial" panose="020B0604020202020204" pitchFamily="34" charset="0"/>
              <a:buChar char="•"/>
            </a:pPr>
            <a:r>
              <a:rPr lang="en-IN" sz="1100" dirty="0">
                <a:latin typeface="+mn-lt"/>
              </a:rPr>
              <a:t>Organiser gets Rs. 2.59 and 3.88 per child per day as advance for Primary and Upper Primary classes respectively for vegetables and spices, fuel and miscellaneous (</a:t>
            </a:r>
            <a:r>
              <a:rPr lang="en-IN" sz="1100" dirty="0" err="1">
                <a:latin typeface="+mn-lt"/>
              </a:rPr>
              <a:t>nos</a:t>
            </a:r>
            <a:r>
              <a:rPr lang="en-IN" sz="1100" dirty="0">
                <a:latin typeface="+mn-lt"/>
              </a:rPr>
              <a:t> 1-3) items</a:t>
            </a:r>
          </a:p>
          <a:p>
            <a:pPr marL="171450" indent="-171450" fontAlgn="ctr">
              <a:buFont typeface="Arial" panose="020B0604020202020204" pitchFamily="34" charset="0"/>
              <a:buChar char="•"/>
            </a:pPr>
            <a:r>
              <a:rPr lang="en-IN" sz="1100" dirty="0">
                <a:latin typeface="+mn-lt"/>
              </a:rPr>
              <a:t>State government organises for basket of pulses and edible oil through Civil Supply Corporation</a:t>
            </a:r>
          </a:p>
          <a:p>
            <a:pPr marL="171450" indent="-171450" fontAlgn="ctr">
              <a:buFont typeface="Arial" panose="020B0604020202020204" pitchFamily="34" charset="0"/>
              <a:buChar char="•"/>
            </a:pPr>
            <a:r>
              <a:rPr lang="en-IN" sz="1100" dirty="0">
                <a:latin typeface="+mn-lt"/>
              </a:rPr>
              <a:t>Rice and wheat are provided by </a:t>
            </a:r>
            <a:r>
              <a:rPr lang="en-IN" sz="1100" dirty="0" err="1">
                <a:latin typeface="+mn-lt"/>
              </a:rPr>
              <a:t>GoI</a:t>
            </a:r>
            <a:r>
              <a:rPr lang="en-IN" sz="1100" dirty="0">
                <a:latin typeface="+mn-lt"/>
              </a:rPr>
              <a:t> through FCI</a:t>
            </a:r>
          </a:p>
        </p:txBody>
      </p:sp>
    </p:spTree>
    <p:extLst>
      <p:ext uri="{BB962C8B-B14F-4D97-AF65-F5344CB8AC3E}">
        <p14:creationId xmlns="" xmlns:p14="http://schemas.microsoft.com/office/powerpoint/2010/main" val="327090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8153400" cy="709535"/>
          </a:xfrm>
        </p:spPr>
        <p:txBody>
          <a:bodyPr>
            <a:noAutofit/>
          </a:bodyPr>
          <a:lstStyle/>
          <a:p>
            <a:pPr>
              <a:spcBef>
                <a:spcPct val="0"/>
              </a:spcBef>
              <a:buClr>
                <a:srgbClr val="FF0000"/>
              </a:buClr>
              <a:buSzPts val="2400"/>
            </a:pPr>
            <a:r>
              <a:rPr lang="en-IN" sz="3600" b="0" dirty="0">
                <a:solidFill>
                  <a:schemeClr val="tx1"/>
                </a:solidFill>
                <a:latin typeface="+mn-lt"/>
              </a:rPr>
              <a:t>Recommendations</a:t>
            </a:r>
            <a:endParaRPr lang="en-GB" sz="3600" b="0" dirty="0">
              <a:solidFill>
                <a:schemeClr val="tx1"/>
              </a:solidFill>
              <a:latin typeface="+mn-lt"/>
            </a:endParaRPr>
          </a:p>
        </p:txBody>
      </p:sp>
      <p:sp>
        <p:nvSpPr>
          <p:cNvPr id="2" name="Rectangle 1">
            <a:extLst>
              <a:ext uri="{FF2B5EF4-FFF2-40B4-BE49-F238E27FC236}">
                <a16:creationId xmlns="" xmlns:a16="http://schemas.microsoft.com/office/drawing/2014/main" id="{DF69BBE5-420F-4A7E-B004-0EF04976346A}"/>
              </a:ext>
            </a:extLst>
          </p:cNvPr>
          <p:cNvSpPr/>
          <p:nvPr/>
        </p:nvSpPr>
        <p:spPr>
          <a:xfrm>
            <a:off x="464820" y="1001533"/>
            <a:ext cx="1981200" cy="1600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 xmlns:a16="http://schemas.microsoft.com/office/drawing/2014/main" id="{91D6BD1C-B2C2-4D59-BD28-500BE3E61128}"/>
              </a:ext>
            </a:extLst>
          </p:cNvPr>
          <p:cNvSpPr txBox="1"/>
          <p:nvPr/>
        </p:nvSpPr>
        <p:spPr>
          <a:xfrm>
            <a:off x="579120" y="1200150"/>
            <a:ext cx="1752600" cy="1200329"/>
          </a:xfrm>
          <a:prstGeom prst="rect">
            <a:avLst/>
          </a:prstGeom>
          <a:noFill/>
        </p:spPr>
        <p:txBody>
          <a:bodyPr wrap="square" rtlCol="0">
            <a:spAutoFit/>
          </a:bodyPr>
          <a:lstStyle/>
          <a:p>
            <a:r>
              <a:rPr lang="en-US" altLang="en-US" sz="1200" dirty="0">
                <a:solidFill>
                  <a:schemeClr val="bg2">
                    <a:lumMod val="25000"/>
                  </a:schemeClr>
                </a:solidFill>
                <a:latin typeface="+mn-lt"/>
                <a:sym typeface="Times New Roman" pitchFamily="18" charset="0"/>
              </a:rPr>
              <a:t>Considering prevailing rates of food items and other raw materials, </a:t>
            </a:r>
            <a:r>
              <a:rPr lang="en-US" altLang="en-US" sz="1200" b="1" dirty="0">
                <a:solidFill>
                  <a:schemeClr val="bg2">
                    <a:lumMod val="25000"/>
                  </a:schemeClr>
                </a:solidFill>
                <a:latin typeface="+mn-lt"/>
                <a:sym typeface="Times New Roman" pitchFamily="18" charset="0"/>
              </a:rPr>
              <a:t>cooking cost should be increased</a:t>
            </a:r>
          </a:p>
          <a:p>
            <a:endParaRPr lang="en-IN" sz="1200" dirty="0">
              <a:solidFill>
                <a:schemeClr val="bg2">
                  <a:lumMod val="25000"/>
                </a:schemeClr>
              </a:solidFill>
              <a:latin typeface="+mn-lt"/>
            </a:endParaRPr>
          </a:p>
        </p:txBody>
      </p:sp>
      <p:sp>
        <p:nvSpPr>
          <p:cNvPr id="12" name="Rectangle 11">
            <a:extLst>
              <a:ext uri="{FF2B5EF4-FFF2-40B4-BE49-F238E27FC236}">
                <a16:creationId xmlns="" xmlns:a16="http://schemas.microsoft.com/office/drawing/2014/main" id="{43676416-301F-4717-A194-535A13D4A094}"/>
              </a:ext>
            </a:extLst>
          </p:cNvPr>
          <p:cNvSpPr/>
          <p:nvPr/>
        </p:nvSpPr>
        <p:spPr>
          <a:xfrm>
            <a:off x="2598420" y="1005840"/>
            <a:ext cx="1981200" cy="16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 xmlns:a16="http://schemas.microsoft.com/office/drawing/2014/main" id="{C212C649-4024-4B61-A0EC-548071E90DAA}"/>
              </a:ext>
            </a:extLst>
          </p:cNvPr>
          <p:cNvSpPr txBox="1"/>
          <p:nvPr/>
        </p:nvSpPr>
        <p:spPr>
          <a:xfrm>
            <a:off x="2712720" y="1204457"/>
            <a:ext cx="1752600" cy="830997"/>
          </a:xfrm>
          <a:prstGeom prst="rect">
            <a:avLst/>
          </a:prstGeom>
          <a:noFill/>
        </p:spPr>
        <p:txBody>
          <a:bodyPr wrap="square" rtlCol="0">
            <a:spAutoFit/>
          </a:bodyPr>
          <a:lstStyle/>
          <a:p>
            <a:r>
              <a:rPr lang="en-US" altLang="en-US" sz="1200" b="1" dirty="0">
                <a:solidFill>
                  <a:schemeClr val="bg2">
                    <a:lumMod val="25000"/>
                  </a:schemeClr>
                </a:solidFill>
                <a:latin typeface="+mn-lt"/>
                <a:sym typeface="Times New Roman" pitchFamily="18" charset="0"/>
              </a:rPr>
              <a:t>Monthly honorarium </a:t>
            </a:r>
            <a:r>
              <a:rPr lang="en-US" altLang="en-US" sz="1200" dirty="0">
                <a:solidFill>
                  <a:schemeClr val="bg2">
                    <a:lumMod val="25000"/>
                  </a:schemeClr>
                </a:solidFill>
                <a:latin typeface="+mn-lt"/>
                <a:sym typeface="Times New Roman" pitchFamily="18" charset="0"/>
              </a:rPr>
              <a:t>paid to Mid-Day Meal staff </a:t>
            </a:r>
            <a:r>
              <a:rPr lang="en-US" altLang="en-US" sz="1200" b="1" dirty="0">
                <a:solidFill>
                  <a:schemeClr val="bg2">
                    <a:lumMod val="25000"/>
                  </a:schemeClr>
                </a:solidFill>
                <a:latin typeface="+mn-lt"/>
                <a:sym typeface="Times New Roman" pitchFamily="18" charset="0"/>
              </a:rPr>
              <a:t>should be increased</a:t>
            </a:r>
          </a:p>
        </p:txBody>
      </p:sp>
      <p:sp>
        <p:nvSpPr>
          <p:cNvPr id="14" name="Rectangle 13">
            <a:extLst>
              <a:ext uri="{FF2B5EF4-FFF2-40B4-BE49-F238E27FC236}">
                <a16:creationId xmlns="" xmlns:a16="http://schemas.microsoft.com/office/drawing/2014/main" id="{904165D2-1582-4CC5-8E00-956ACC6FB20B}"/>
              </a:ext>
            </a:extLst>
          </p:cNvPr>
          <p:cNvSpPr/>
          <p:nvPr/>
        </p:nvSpPr>
        <p:spPr>
          <a:xfrm>
            <a:off x="4732020" y="1001533"/>
            <a:ext cx="1981200" cy="1600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 xmlns:a16="http://schemas.microsoft.com/office/drawing/2014/main" id="{C624EB31-A79E-40A3-A8F8-375CCF49ED0B}"/>
              </a:ext>
            </a:extLst>
          </p:cNvPr>
          <p:cNvSpPr txBox="1"/>
          <p:nvPr/>
        </p:nvSpPr>
        <p:spPr>
          <a:xfrm>
            <a:off x="4846320" y="1158415"/>
            <a:ext cx="1752600" cy="830997"/>
          </a:xfrm>
          <a:prstGeom prst="rect">
            <a:avLst/>
          </a:prstGeom>
          <a:noFill/>
        </p:spPr>
        <p:txBody>
          <a:bodyPr wrap="square" rtlCol="0">
            <a:spAutoFit/>
          </a:bodyPr>
          <a:lstStyle/>
          <a:p>
            <a:r>
              <a:rPr lang="en-US" altLang="en-US" sz="1200" dirty="0">
                <a:solidFill>
                  <a:schemeClr val="bg2">
                    <a:lumMod val="25000"/>
                  </a:schemeClr>
                </a:solidFill>
                <a:latin typeface="+mn-lt"/>
                <a:sym typeface="Times New Roman" pitchFamily="18" charset="0"/>
              </a:rPr>
              <a:t>Supply of good quality of raw materials with </a:t>
            </a:r>
            <a:r>
              <a:rPr lang="en-US" altLang="en-US" sz="1200" b="1" dirty="0">
                <a:solidFill>
                  <a:schemeClr val="bg2">
                    <a:lumMod val="25000"/>
                  </a:schemeClr>
                </a:solidFill>
                <a:latin typeface="+mn-lt"/>
                <a:sym typeface="Times New Roman" pitchFamily="18" charset="0"/>
              </a:rPr>
              <a:t>sufficient quantity should be ensured</a:t>
            </a:r>
          </a:p>
        </p:txBody>
      </p:sp>
      <p:sp>
        <p:nvSpPr>
          <p:cNvPr id="16" name="Rectangle 15">
            <a:extLst>
              <a:ext uri="{FF2B5EF4-FFF2-40B4-BE49-F238E27FC236}">
                <a16:creationId xmlns="" xmlns:a16="http://schemas.microsoft.com/office/drawing/2014/main" id="{48F5E7CF-E14D-47BB-9798-FD8F516688D5}"/>
              </a:ext>
            </a:extLst>
          </p:cNvPr>
          <p:cNvSpPr/>
          <p:nvPr/>
        </p:nvSpPr>
        <p:spPr>
          <a:xfrm>
            <a:off x="6865620" y="1001533"/>
            <a:ext cx="1981200" cy="1600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 xmlns:a16="http://schemas.microsoft.com/office/drawing/2014/main" id="{A3C16D06-B4E7-44C5-AE93-579D45AF557C}"/>
              </a:ext>
            </a:extLst>
          </p:cNvPr>
          <p:cNvSpPr txBox="1"/>
          <p:nvPr/>
        </p:nvSpPr>
        <p:spPr>
          <a:xfrm>
            <a:off x="6979920" y="1158415"/>
            <a:ext cx="1752600" cy="1384995"/>
          </a:xfrm>
          <a:prstGeom prst="rect">
            <a:avLst/>
          </a:prstGeom>
          <a:noFill/>
        </p:spPr>
        <p:txBody>
          <a:bodyPr wrap="square" rtlCol="0">
            <a:spAutoFit/>
          </a:bodyPr>
          <a:lstStyle/>
          <a:p>
            <a:r>
              <a:rPr lang="en-US" altLang="en-US" sz="1200" dirty="0">
                <a:solidFill>
                  <a:schemeClr val="bg2">
                    <a:lumMod val="25000"/>
                  </a:schemeClr>
                </a:solidFill>
                <a:latin typeface="+mn-lt"/>
                <a:sym typeface="Times New Roman" pitchFamily="18" charset="0"/>
              </a:rPr>
              <a:t>To address the shortage of ration, there should be </a:t>
            </a:r>
            <a:r>
              <a:rPr lang="en-US" altLang="en-US" sz="1200" b="1" dirty="0">
                <a:solidFill>
                  <a:schemeClr val="bg2">
                    <a:lumMod val="25000"/>
                  </a:schemeClr>
                </a:solidFill>
                <a:latin typeface="+mn-lt"/>
                <a:sym typeface="Times New Roman" pitchFamily="18" charset="0"/>
              </a:rPr>
              <a:t>advance arrangement </a:t>
            </a:r>
            <a:r>
              <a:rPr lang="en-US" altLang="en-US" sz="1200" dirty="0">
                <a:solidFill>
                  <a:schemeClr val="bg2">
                    <a:lumMod val="25000"/>
                  </a:schemeClr>
                </a:solidFill>
                <a:latin typeface="+mn-lt"/>
                <a:sym typeface="Times New Roman" pitchFamily="18" charset="0"/>
              </a:rPr>
              <a:t>particularly in the beginning of academic session for raw food stock</a:t>
            </a:r>
          </a:p>
        </p:txBody>
      </p:sp>
      <p:sp>
        <p:nvSpPr>
          <p:cNvPr id="18" name="Rectangle 17">
            <a:extLst>
              <a:ext uri="{FF2B5EF4-FFF2-40B4-BE49-F238E27FC236}">
                <a16:creationId xmlns="" xmlns:a16="http://schemas.microsoft.com/office/drawing/2014/main" id="{755EF8DE-9D36-4980-8956-739B49D8C3CF}"/>
              </a:ext>
            </a:extLst>
          </p:cNvPr>
          <p:cNvSpPr/>
          <p:nvPr/>
        </p:nvSpPr>
        <p:spPr>
          <a:xfrm>
            <a:off x="464820" y="2800350"/>
            <a:ext cx="1981200" cy="1600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 xmlns:a16="http://schemas.microsoft.com/office/drawing/2014/main" id="{0022F19A-C1F4-444F-B594-866A5EFBEE61}"/>
              </a:ext>
            </a:extLst>
          </p:cNvPr>
          <p:cNvSpPr txBox="1"/>
          <p:nvPr/>
        </p:nvSpPr>
        <p:spPr>
          <a:xfrm>
            <a:off x="579120" y="2957232"/>
            <a:ext cx="1752600" cy="1015663"/>
          </a:xfrm>
          <a:prstGeom prst="rect">
            <a:avLst/>
          </a:prstGeom>
          <a:noFill/>
        </p:spPr>
        <p:txBody>
          <a:bodyPr wrap="square" rtlCol="0">
            <a:spAutoFit/>
          </a:bodyPr>
          <a:lstStyle/>
          <a:p>
            <a:r>
              <a:rPr lang="en-US" altLang="en-US" sz="1200" b="1" dirty="0">
                <a:solidFill>
                  <a:schemeClr val="bg2">
                    <a:lumMod val="25000"/>
                  </a:schemeClr>
                </a:solidFill>
                <a:latin typeface="+mn-lt"/>
                <a:sym typeface="Times New Roman" pitchFamily="18" charset="0"/>
              </a:rPr>
              <a:t>School heads should be instructed </a:t>
            </a:r>
            <a:r>
              <a:rPr lang="en-US" altLang="en-US" sz="1200" dirty="0">
                <a:solidFill>
                  <a:schemeClr val="bg2">
                    <a:lumMod val="25000"/>
                  </a:schemeClr>
                </a:solidFill>
                <a:latin typeface="+mn-lt"/>
                <a:sym typeface="Times New Roman" pitchFamily="18" charset="0"/>
              </a:rPr>
              <a:t>to plan the ration at their own level or through other schools who have excess stock</a:t>
            </a:r>
          </a:p>
        </p:txBody>
      </p:sp>
      <p:sp>
        <p:nvSpPr>
          <p:cNvPr id="20" name="Rectangle 19">
            <a:extLst>
              <a:ext uri="{FF2B5EF4-FFF2-40B4-BE49-F238E27FC236}">
                <a16:creationId xmlns="" xmlns:a16="http://schemas.microsoft.com/office/drawing/2014/main" id="{ADAC6744-BCE8-41A8-9904-B6BC8EB92057}"/>
              </a:ext>
            </a:extLst>
          </p:cNvPr>
          <p:cNvSpPr/>
          <p:nvPr/>
        </p:nvSpPr>
        <p:spPr>
          <a:xfrm>
            <a:off x="2590800" y="2800350"/>
            <a:ext cx="1981200" cy="1600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 xmlns:a16="http://schemas.microsoft.com/office/drawing/2014/main" id="{4982C238-CA45-4354-8CF9-DC2B602149B5}"/>
              </a:ext>
            </a:extLst>
          </p:cNvPr>
          <p:cNvSpPr txBox="1"/>
          <p:nvPr/>
        </p:nvSpPr>
        <p:spPr>
          <a:xfrm>
            <a:off x="2705100" y="2957232"/>
            <a:ext cx="1752600" cy="830997"/>
          </a:xfrm>
          <a:prstGeom prst="rect">
            <a:avLst/>
          </a:prstGeom>
          <a:noFill/>
        </p:spPr>
        <p:txBody>
          <a:bodyPr wrap="square" rtlCol="0">
            <a:spAutoFit/>
          </a:bodyPr>
          <a:lstStyle/>
          <a:p>
            <a:r>
              <a:rPr lang="en-US" altLang="en-US" sz="1200" dirty="0">
                <a:solidFill>
                  <a:schemeClr val="bg2">
                    <a:lumMod val="25000"/>
                  </a:schemeClr>
                </a:solidFill>
                <a:latin typeface="+mn-lt"/>
                <a:sym typeface="Times New Roman" pitchFamily="18" charset="0"/>
              </a:rPr>
              <a:t>Once a week </a:t>
            </a:r>
            <a:r>
              <a:rPr lang="en-US" altLang="en-US" sz="1200" b="1" dirty="0">
                <a:solidFill>
                  <a:schemeClr val="bg2">
                    <a:lumMod val="25000"/>
                  </a:schemeClr>
                </a:solidFill>
                <a:latin typeface="+mn-lt"/>
                <a:sym typeface="Times New Roman" pitchFamily="18" charset="0"/>
              </a:rPr>
              <a:t>seasonal fruits, green leafy vegetables and milk </a:t>
            </a:r>
            <a:r>
              <a:rPr lang="en-US" altLang="en-US" sz="1200" dirty="0">
                <a:solidFill>
                  <a:schemeClr val="bg2">
                    <a:lumMod val="25000"/>
                  </a:schemeClr>
                </a:solidFill>
                <a:latin typeface="+mn-lt"/>
                <a:sym typeface="Times New Roman" pitchFamily="18" charset="0"/>
              </a:rPr>
              <a:t>can also be given</a:t>
            </a:r>
          </a:p>
        </p:txBody>
      </p:sp>
      <p:sp>
        <p:nvSpPr>
          <p:cNvPr id="27" name="Rectangle 26">
            <a:extLst>
              <a:ext uri="{FF2B5EF4-FFF2-40B4-BE49-F238E27FC236}">
                <a16:creationId xmlns="" xmlns:a16="http://schemas.microsoft.com/office/drawing/2014/main" id="{78DC448D-43DF-4E3B-BE3B-9C34088E21AB}"/>
              </a:ext>
            </a:extLst>
          </p:cNvPr>
          <p:cNvSpPr/>
          <p:nvPr/>
        </p:nvSpPr>
        <p:spPr>
          <a:xfrm>
            <a:off x="4732020" y="2800350"/>
            <a:ext cx="1981200" cy="1600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 xmlns:a16="http://schemas.microsoft.com/office/drawing/2014/main" id="{1FAE2C1D-562A-4C6E-81A6-E624F02EDE45}"/>
              </a:ext>
            </a:extLst>
          </p:cNvPr>
          <p:cNvSpPr txBox="1"/>
          <p:nvPr/>
        </p:nvSpPr>
        <p:spPr>
          <a:xfrm>
            <a:off x="4846320" y="2957232"/>
            <a:ext cx="1752600" cy="1200329"/>
          </a:xfrm>
          <a:prstGeom prst="rect">
            <a:avLst/>
          </a:prstGeom>
          <a:noFill/>
        </p:spPr>
        <p:txBody>
          <a:bodyPr wrap="square" rtlCol="0">
            <a:spAutoFit/>
          </a:bodyPr>
          <a:lstStyle/>
          <a:p>
            <a:r>
              <a:rPr lang="en-US" altLang="en-US" sz="1200" dirty="0">
                <a:solidFill>
                  <a:schemeClr val="bg2">
                    <a:lumMod val="25000"/>
                  </a:schemeClr>
                </a:solidFill>
                <a:latin typeface="+mn-lt"/>
                <a:sym typeface="Times New Roman" pitchFamily="18" charset="0"/>
              </a:rPr>
              <a:t>Chana chat is given thrice a week, </a:t>
            </a:r>
            <a:r>
              <a:rPr lang="en-US" altLang="en-US" sz="1200" b="1" dirty="0">
                <a:solidFill>
                  <a:schemeClr val="bg2">
                    <a:lumMod val="25000"/>
                  </a:schemeClr>
                </a:solidFill>
                <a:latin typeface="+mn-lt"/>
                <a:sym typeface="Times New Roman" pitchFamily="18" charset="0"/>
              </a:rPr>
              <a:t>instead of repeating same item for three days other food items</a:t>
            </a:r>
            <a:r>
              <a:rPr lang="en-US" altLang="en-US" sz="1200" dirty="0">
                <a:solidFill>
                  <a:schemeClr val="bg2">
                    <a:lumMod val="25000"/>
                  </a:schemeClr>
                </a:solidFill>
                <a:latin typeface="+mn-lt"/>
                <a:sym typeface="Times New Roman" pitchFamily="18" charset="0"/>
              </a:rPr>
              <a:t> like Poha, Upma </a:t>
            </a:r>
            <a:r>
              <a:rPr lang="en-US" altLang="en-US" sz="1200" dirty="0" err="1">
                <a:solidFill>
                  <a:schemeClr val="bg2">
                    <a:lumMod val="25000"/>
                  </a:schemeClr>
                </a:solidFill>
                <a:latin typeface="+mn-lt"/>
                <a:sym typeface="Times New Roman" pitchFamily="18" charset="0"/>
              </a:rPr>
              <a:t>etc</a:t>
            </a:r>
            <a:r>
              <a:rPr lang="en-US" altLang="en-US" sz="1200" dirty="0">
                <a:solidFill>
                  <a:schemeClr val="bg2">
                    <a:lumMod val="25000"/>
                  </a:schemeClr>
                </a:solidFill>
                <a:latin typeface="+mn-lt"/>
                <a:sym typeface="Times New Roman" pitchFamily="18" charset="0"/>
              </a:rPr>
              <a:t> can be given</a:t>
            </a:r>
          </a:p>
        </p:txBody>
      </p:sp>
    </p:spTree>
    <p:extLst>
      <p:ext uri="{BB962C8B-B14F-4D97-AF65-F5344CB8AC3E}">
        <p14:creationId xmlns="" xmlns:p14="http://schemas.microsoft.com/office/powerpoint/2010/main" val="292043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pic>
        <p:nvPicPr>
          <p:cNvPr id="8" name="Picture 7">
            <a:extLst>
              <a:ext uri="{FF2B5EF4-FFF2-40B4-BE49-F238E27FC236}">
                <a16:creationId xmlns="" xmlns:a16="http://schemas.microsoft.com/office/drawing/2014/main" id="{142B64BC-E437-49C7-A841-B900A600B366}"/>
              </a:ext>
            </a:extLst>
          </p:cNvPr>
          <p:cNvPicPr>
            <a:picLocks noChangeAspect="1"/>
          </p:cNvPicPr>
          <p:nvPr/>
        </p:nvPicPr>
        <p:blipFill>
          <a:blip r:embed="rId2">
            <a:alphaModFix amt="16000"/>
            <a:extLst>
              <a:ext uri="{28A0092B-C50C-407E-A947-70E740481C1C}">
                <a14:useLocalDpi xmlns="" xmlns:a14="http://schemas.microsoft.com/office/drawing/2010/main" val="0"/>
              </a:ext>
            </a:extLst>
          </a:blip>
          <a:srcRect/>
          <a:stretch/>
        </p:blipFill>
        <p:spPr>
          <a:xfrm>
            <a:off x="0" y="0"/>
            <a:ext cx="9143999" cy="5143500"/>
          </a:xfrm>
          <a:prstGeom prst="rect">
            <a:avLst/>
          </a:prstGeom>
        </p:spPr>
      </p:pic>
      <p:sp>
        <p:nvSpPr>
          <p:cNvPr id="6" name="Text Placeholder 5">
            <a:extLst>
              <a:ext uri="{FF2B5EF4-FFF2-40B4-BE49-F238E27FC236}">
                <a16:creationId xmlns="" xmlns:a16="http://schemas.microsoft.com/office/drawing/2014/main" id="{611150A6-F2CA-419F-9600-317F88095E79}"/>
              </a:ext>
            </a:extLst>
          </p:cNvPr>
          <p:cNvSpPr>
            <a:spLocks noGrp="1"/>
          </p:cNvSpPr>
          <p:nvPr>
            <p:ph type="body" idx="1"/>
          </p:nvPr>
        </p:nvSpPr>
        <p:spPr>
          <a:xfrm>
            <a:off x="1143000" y="1988824"/>
            <a:ext cx="6858000" cy="823796"/>
          </a:xfrm>
        </p:spPr>
        <p:txBody>
          <a:bodyPr vert="horz" lIns="68580" tIns="34290" rIns="68580" bIns="34290" rtlCol="0">
            <a:noAutofit/>
          </a:bodyPr>
          <a:lstStyle/>
          <a:p>
            <a:pPr algn="ctr">
              <a:lnSpc>
                <a:spcPct val="100000"/>
              </a:lnSpc>
            </a:pPr>
            <a:r>
              <a:rPr lang="en-US" sz="3000" dirty="0">
                <a:solidFill>
                  <a:srgbClr val="FFFFFF"/>
                </a:solidFill>
              </a:rPr>
              <a:t>AWP-PAB </a:t>
            </a:r>
            <a:r>
              <a:rPr lang="en-US" sz="3000" b="1" dirty="0">
                <a:solidFill>
                  <a:schemeClr val="bg2"/>
                </a:solidFill>
              </a:rPr>
              <a:t>2020-21</a:t>
            </a:r>
          </a:p>
        </p:txBody>
      </p:sp>
    </p:spTree>
    <p:extLst>
      <p:ext uri="{BB962C8B-B14F-4D97-AF65-F5344CB8AC3E}">
        <p14:creationId xmlns="" xmlns:p14="http://schemas.microsoft.com/office/powerpoint/2010/main" val="36134372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8153400" cy="709535"/>
          </a:xfrm>
        </p:spPr>
        <p:txBody>
          <a:bodyPr>
            <a:noAutofit/>
          </a:bodyPr>
          <a:lstStyle/>
          <a:p>
            <a:pPr>
              <a:spcBef>
                <a:spcPct val="0"/>
              </a:spcBef>
              <a:buClr>
                <a:srgbClr val="FF0000"/>
              </a:buClr>
              <a:buSzPts val="2400"/>
            </a:pPr>
            <a:r>
              <a:rPr lang="en-IN" sz="3200" b="0" dirty="0" smtClean="0">
                <a:solidFill>
                  <a:schemeClr val="tx1"/>
                </a:solidFill>
                <a:latin typeface="+mn-lt"/>
              </a:rPr>
              <a:t>2019-20: </a:t>
            </a:r>
            <a:r>
              <a:rPr lang="en-IN" sz="3200" b="0" dirty="0">
                <a:solidFill>
                  <a:schemeClr val="tx1"/>
                </a:solidFill>
                <a:latin typeface="+mn-lt"/>
              </a:rPr>
              <a:t>Component Wise Grant vs Expenditure</a:t>
            </a:r>
            <a:endParaRPr lang="en-GB" sz="3200" b="0" dirty="0">
              <a:solidFill>
                <a:schemeClr val="tx1"/>
              </a:solidFill>
              <a:latin typeface="+mn-lt"/>
            </a:endParaRPr>
          </a:p>
        </p:txBody>
      </p:sp>
      <p:graphicFrame>
        <p:nvGraphicFramePr>
          <p:cNvPr id="23" name="Table 22">
            <a:extLst>
              <a:ext uri="{FF2B5EF4-FFF2-40B4-BE49-F238E27FC236}">
                <a16:creationId xmlns="" xmlns:a16="http://schemas.microsoft.com/office/drawing/2014/main" id="{785958C2-CF98-4E91-A27C-475EE5EFF6CD}"/>
              </a:ext>
            </a:extLst>
          </p:cNvPr>
          <p:cNvGraphicFramePr>
            <a:graphicFrameLocks noGrp="1"/>
          </p:cNvGraphicFramePr>
          <p:nvPr>
            <p:extLst>
              <p:ext uri="{D42A27DB-BD31-4B8C-83A1-F6EECF244321}">
                <p14:modId xmlns="" xmlns:p14="http://schemas.microsoft.com/office/powerpoint/2010/main" val="583636890"/>
              </p:ext>
            </p:extLst>
          </p:nvPr>
        </p:nvGraphicFramePr>
        <p:xfrm>
          <a:off x="533400" y="994536"/>
          <a:ext cx="8305803" cy="3927288"/>
        </p:xfrm>
        <a:graphic>
          <a:graphicData uri="http://schemas.openxmlformats.org/drawingml/2006/table">
            <a:tbl>
              <a:tblPr/>
              <a:tblGrid>
                <a:gridCol w="1155283">
                  <a:extLst>
                    <a:ext uri="{9D8B030D-6E8A-4147-A177-3AD203B41FA5}">
                      <a16:colId xmlns="" xmlns:a16="http://schemas.microsoft.com/office/drawing/2014/main" val="1169427095"/>
                    </a:ext>
                  </a:extLst>
                </a:gridCol>
                <a:gridCol w="602149">
                  <a:extLst>
                    <a:ext uri="{9D8B030D-6E8A-4147-A177-3AD203B41FA5}">
                      <a16:colId xmlns="" xmlns:a16="http://schemas.microsoft.com/office/drawing/2014/main" val="3480932942"/>
                    </a:ext>
                  </a:extLst>
                </a:gridCol>
                <a:gridCol w="602149">
                  <a:extLst>
                    <a:ext uri="{9D8B030D-6E8A-4147-A177-3AD203B41FA5}">
                      <a16:colId xmlns="" xmlns:a16="http://schemas.microsoft.com/office/drawing/2014/main" val="1889264749"/>
                    </a:ext>
                  </a:extLst>
                </a:gridCol>
                <a:gridCol w="602149">
                  <a:extLst>
                    <a:ext uri="{9D8B030D-6E8A-4147-A177-3AD203B41FA5}">
                      <a16:colId xmlns="" xmlns:a16="http://schemas.microsoft.com/office/drawing/2014/main" val="3667924612"/>
                    </a:ext>
                  </a:extLst>
                </a:gridCol>
                <a:gridCol w="602149">
                  <a:extLst>
                    <a:ext uri="{9D8B030D-6E8A-4147-A177-3AD203B41FA5}">
                      <a16:colId xmlns="" xmlns:a16="http://schemas.microsoft.com/office/drawing/2014/main" val="2530268252"/>
                    </a:ext>
                  </a:extLst>
                </a:gridCol>
                <a:gridCol w="602149">
                  <a:extLst>
                    <a:ext uri="{9D8B030D-6E8A-4147-A177-3AD203B41FA5}">
                      <a16:colId xmlns="" xmlns:a16="http://schemas.microsoft.com/office/drawing/2014/main" val="747295197"/>
                    </a:ext>
                  </a:extLst>
                </a:gridCol>
                <a:gridCol w="602149">
                  <a:extLst>
                    <a:ext uri="{9D8B030D-6E8A-4147-A177-3AD203B41FA5}">
                      <a16:colId xmlns="" xmlns:a16="http://schemas.microsoft.com/office/drawing/2014/main" val="2867014821"/>
                    </a:ext>
                  </a:extLst>
                </a:gridCol>
                <a:gridCol w="602149">
                  <a:extLst>
                    <a:ext uri="{9D8B030D-6E8A-4147-A177-3AD203B41FA5}">
                      <a16:colId xmlns="" xmlns:a16="http://schemas.microsoft.com/office/drawing/2014/main" val="503768784"/>
                    </a:ext>
                  </a:extLst>
                </a:gridCol>
                <a:gridCol w="602149">
                  <a:extLst>
                    <a:ext uri="{9D8B030D-6E8A-4147-A177-3AD203B41FA5}">
                      <a16:colId xmlns="" xmlns:a16="http://schemas.microsoft.com/office/drawing/2014/main" val="2697636806"/>
                    </a:ext>
                  </a:extLst>
                </a:gridCol>
                <a:gridCol w="602149">
                  <a:extLst>
                    <a:ext uri="{9D8B030D-6E8A-4147-A177-3AD203B41FA5}">
                      <a16:colId xmlns="" xmlns:a16="http://schemas.microsoft.com/office/drawing/2014/main" val="3919623389"/>
                    </a:ext>
                  </a:extLst>
                </a:gridCol>
                <a:gridCol w="602149">
                  <a:extLst>
                    <a:ext uri="{9D8B030D-6E8A-4147-A177-3AD203B41FA5}">
                      <a16:colId xmlns="" xmlns:a16="http://schemas.microsoft.com/office/drawing/2014/main" val="10172662"/>
                    </a:ext>
                  </a:extLst>
                </a:gridCol>
                <a:gridCol w="602149">
                  <a:extLst>
                    <a:ext uri="{9D8B030D-6E8A-4147-A177-3AD203B41FA5}">
                      <a16:colId xmlns="" xmlns:a16="http://schemas.microsoft.com/office/drawing/2014/main" val="2305647063"/>
                    </a:ext>
                  </a:extLst>
                </a:gridCol>
                <a:gridCol w="526881">
                  <a:extLst>
                    <a:ext uri="{9D8B030D-6E8A-4147-A177-3AD203B41FA5}">
                      <a16:colId xmlns="" xmlns:a16="http://schemas.microsoft.com/office/drawing/2014/main" val="2683513855"/>
                    </a:ext>
                  </a:extLst>
                </a:gridCol>
              </a:tblGrid>
              <a:tr h="578341">
                <a:tc rowSpan="2">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Component </a:t>
                      </a:r>
                      <a:endParaRPr lang="en-IN" sz="1100" b="0" i="0" u="none" strike="noStrike" dirty="0">
                        <a:effectLst/>
                        <a:latin typeface="Calibri" panose="020F0502020204030204" pitchFamily="34" charset="0"/>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gridSpan="3">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PAB Approval for 2019-20 </a:t>
                      </a:r>
                      <a:endParaRPr lang="en-IN" sz="1100" b="0" i="0" u="none" strike="noStrike" dirty="0">
                        <a:effectLst/>
                        <a:latin typeface="Calibri" panose="020F0502020204030204" pitchFamily="34" charset="0"/>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F497D"/>
                    </a:solidFill>
                  </a:tcPr>
                </a:tc>
                <a:tc hMerge="1">
                  <a:txBody>
                    <a:bodyPr/>
                    <a:lstStyle/>
                    <a:p>
                      <a:endParaRPr lang="en-IN"/>
                    </a:p>
                  </a:txBody>
                  <a:tcPr/>
                </a:tc>
                <a:tc hMerge="1">
                  <a:txBody>
                    <a:bodyPr/>
                    <a:lstStyle/>
                    <a:p>
                      <a:endParaRPr lang="en-IN"/>
                    </a:p>
                  </a:txBody>
                  <a:tcPr/>
                </a:tc>
                <a:tc gridSpan="3">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Received Grant for 2019-20 </a:t>
                      </a:r>
                      <a:endParaRPr lang="en-IN" sz="1100" b="0" i="0" u="none" strike="noStrike" dirty="0">
                        <a:effectLst/>
                        <a:latin typeface="Calibri" panose="020F0502020204030204" pitchFamily="34" charset="0"/>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F497D"/>
                    </a:solidFill>
                  </a:tcPr>
                </a:tc>
                <a:tc hMerge="1">
                  <a:txBody>
                    <a:bodyPr/>
                    <a:lstStyle/>
                    <a:p>
                      <a:endParaRPr lang="en-IN"/>
                    </a:p>
                  </a:txBody>
                  <a:tcPr/>
                </a:tc>
                <a:tc hMerge="1">
                  <a:txBody>
                    <a:bodyPr/>
                    <a:lstStyle/>
                    <a:p>
                      <a:endParaRPr lang="en-IN"/>
                    </a:p>
                  </a:txBody>
                  <a:tcPr/>
                </a:tc>
                <a:tc gridSpan="3">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Expenditure  for 2019-20 </a:t>
                      </a:r>
                      <a:endParaRPr lang="en-IN" sz="1100" b="0" i="0" u="none" strike="noStrike" dirty="0">
                        <a:effectLst/>
                        <a:latin typeface="Calibri" panose="020F0502020204030204" pitchFamily="34" charset="0"/>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F497D"/>
                    </a:solidFill>
                  </a:tcPr>
                </a:tc>
                <a:tc hMerge="1">
                  <a:txBody>
                    <a:bodyPr/>
                    <a:lstStyle/>
                    <a:p>
                      <a:endParaRPr lang="en-IN"/>
                    </a:p>
                  </a:txBody>
                  <a:tcPr/>
                </a:tc>
                <a:tc hMerge="1">
                  <a:txBody>
                    <a:bodyPr/>
                    <a:lstStyle/>
                    <a:p>
                      <a:endParaRPr lang="en-IN"/>
                    </a:p>
                  </a:txBody>
                  <a:tcPr/>
                </a:tc>
                <a:tc gridSpan="3">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Difference </a:t>
                      </a:r>
                    </a:p>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(Unutilised grant)</a:t>
                      </a:r>
                      <a:endParaRPr lang="en-IN" sz="1100" b="0" i="0" u="none" strike="noStrike" dirty="0">
                        <a:effectLst/>
                        <a:latin typeface="Calibri" panose="020F0502020204030204" pitchFamily="34" charset="0"/>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F497D"/>
                    </a:solidFill>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788095196"/>
                  </a:ext>
                </a:extLst>
              </a:tr>
              <a:tr h="245297">
                <a:tc vMerge="1">
                  <a:txBody>
                    <a:bodyPr/>
                    <a:lstStyle/>
                    <a:p>
                      <a:endParaRPr lang="en-IN"/>
                    </a:p>
                  </a:txBody>
                  <a:tcPr>
                    <a:lnT w="12700" cap="flat" cmpd="sng" algn="ctr">
                      <a:solidFill>
                        <a:srgbClr val="000000"/>
                      </a:solidFill>
                      <a:prstDash val="solid"/>
                      <a:round/>
                      <a:headEnd type="none" w="med" len="med"/>
                      <a:tailEnd type="none" w="med" len="med"/>
                    </a:lnT>
                  </a:tcPr>
                </a:tc>
                <a:tc>
                  <a:txBody>
                    <a:bodyPr/>
                    <a:lstStyle/>
                    <a:p>
                      <a:pPr algn="ctr" rtl="0" fontAlgn="ctr">
                        <a:spcBef>
                          <a:spcPts val="0"/>
                        </a:spcBef>
                        <a:spcAft>
                          <a:spcPts val="0"/>
                        </a:spcAft>
                      </a:pPr>
                      <a:r>
                        <a:rPr lang="en-IN" sz="1100" b="1" i="0" u="none" strike="noStrike">
                          <a:solidFill>
                            <a:srgbClr val="FFFFFF"/>
                          </a:solidFill>
                          <a:effectLst/>
                          <a:latin typeface="Calibri" panose="020F0502020204030204" pitchFamily="34" charset="0"/>
                          <a:cs typeface="Calibri" panose="020F0502020204030204" pitchFamily="34" charset="0"/>
                        </a:rPr>
                        <a:t>Central </a:t>
                      </a:r>
                      <a:endParaRPr lang="en-IN" sz="1100" b="0" i="0" u="none" strike="noStrike">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State</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Total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a:solidFill>
                            <a:srgbClr val="FFFFFF"/>
                          </a:solidFill>
                          <a:effectLst/>
                          <a:latin typeface="Calibri" panose="020F0502020204030204" pitchFamily="34" charset="0"/>
                          <a:cs typeface="Calibri" panose="020F0502020204030204" pitchFamily="34" charset="0"/>
                        </a:rPr>
                        <a:t>Central </a:t>
                      </a:r>
                      <a:endParaRPr lang="en-IN" sz="1100" b="0" i="0" u="none" strike="noStrike">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State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Total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a:solidFill>
                            <a:srgbClr val="FFFFFF"/>
                          </a:solidFill>
                          <a:effectLst/>
                          <a:latin typeface="Calibri" panose="020F0502020204030204" pitchFamily="34" charset="0"/>
                          <a:cs typeface="Calibri" panose="020F0502020204030204" pitchFamily="34" charset="0"/>
                        </a:rPr>
                        <a:t>Central </a:t>
                      </a:r>
                      <a:endParaRPr lang="en-IN" sz="1100" b="0" i="0" u="none" strike="noStrike">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a:solidFill>
                            <a:srgbClr val="FFFFFF"/>
                          </a:solidFill>
                          <a:effectLst/>
                          <a:latin typeface="Calibri" panose="020F0502020204030204" pitchFamily="34" charset="0"/>
                          <a:cs typeface="Calibri" panose="020F0502020204030204" pitchFamily="34" charset="0"/>
                        </a:rPr>
                        <a:t>State </a:t>
                      </a:r>
                      <a:endParaRPr lang="en-IN" sz="1100" b="0" i="0" u="none" strike="noStrike">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Total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Central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State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100" b="1" i="0" u="none" strike="noStrike" dirty="0">
                          <a:solidFill>
                            <a:srgbClr val="FFFFFF"/>
                          </a:solidFill>
                          <a:effectLst/>
                          <a:latin typeface="Calibri" panose="020F0502020204030204" pitchFamily="34" charset="0"/>
                          <a:cs typeface="Calibri" panose="020F0502020204030204" pitchFamily="34" charset="0"/>
                        </a:rPr>
                        <a:t>Total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extLst>
                  <a:ext uri="{0D108BD9-81ED-4DB2-BD59-A6C34878D82A}">
                    <a16:rowId xmlns="" xmlns:a16="http://schemas.microsoft.com/office/drawing/2014/main" val="1839979219"/>
                  </a:ext>
                </a:extLst>
              </a:tr>
              <a:tr h="477586">
                <a:tc>
                  <a:txBody>
                    <a:bodyPr/>
                    <a:lstStyle/>
                    <a:p>
                      <a:pPr algn="ctr" rtl="0" fontAlgn="ctr">
                        <a:spcBef>
                          <a:spcPts val="0"/>
                        </a:spcBef>
                        <a:spcAft>
                          <a:spcPts val="0"/>
                        </a:spcAft>
                      </a:pPr>
                      <a:r>
                        <a:rPr lang="en-IN" sz="1100" b="1" i="0" u="none" strike="noStrike" dirty="0">
                          <a:solidFill>
                            <a:srgbClr val="000000"/>
                          </a:solidFill>
                          <a:effectLst/>
                          <a:latin typeface="Calibri" panose="020F0502020204030204" pitchFamily="34" charset="0"/>
                          <a:cs typeface="Calibri" panose="020F0502020204030204" pitchFamily="34" charset="0"/>
                        </a:rPr>
                        <a:t>Cost of Food Grain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3,333.7</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3,333.7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3,230.6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3,230.6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2,891.6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2,891.6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339.0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0.0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339.0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614522401"/>
                  </a:ext>
                </a:extLst>
              </a:tr>
              <a:tr h="477586">
                <a:tc>
                  <a:txBody>
                    <a:bodyPr/>
                    <a:lstStyle/>
                    <a:p>
                      <a:pPr algn="ctr" rtl="0" fontAlgn="ctr">
                        <a:spcBef>
                          <a:spcPts val="0"/>
                        </a:spcBef>
                        <a:spcAft>
                          <a:spcPts val="0"/>
                        </a:spcAft>
                      </a:pPr>
                      <a:r>
                        <a:rPr lang="en-IN" sz="1100" b="1" i="0" u="none" strike="noStrike" dirty="0">
                          <a:solidFill>
                            <a:srgbClr val="000000"/>
                          </a:solidFill>
                          <a:effectLst/>
                          <a:latin typeface="Calibri" panose="020F0502020204030204" pitchFamily="34" charset="0"/>
                          <a:cs typeface="Calibri" panose="020F0502020204030204" pitchFamily="34" charset="0"/>
                        </a:rPr>
                        <a:t>Cooking Cost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34,781.5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23,158.4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57,939.9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27,676.0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dirty="0">
                          <a:solidFill>
                            <a:srgbClr val="000000"/>
                          </a:solidFill>
                          <a:latin typeface="Calibri"/>
                        </a:rPr>
                        <a:t>18,450.7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46,126.7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25,376.7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16,710.7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42,087.4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2,299.3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1,740.0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4,039.3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2483175215"/>
                  </a:ext>
                </a:extLst>
              </a:tr>
              <a:tr h="479047">
                <a:tc>
                  <a:txBody>
                    <a:bodyPr/>
                    <a:lstStyle/>
                    <a:p>
                      <a:pPr algn="ctr" rtl="0" fontAlgn="ctr">
                        <a:spcBef>
                          <a:spcPts val="0"/>
                        </a:spcBef>
                        <a:spcAft>
                          <a:spcPts val="0"/>
                        </a:spcAft>
                      </a:pPr>
                      <a:r>
                        <a:rPr lang="en-US" sz="1100" b="1" i="0" u="none" strike="noStrike" dirty="0">
                          <a:solidFill>
                            <a:srgbClr val="000000"/>
                          </a:solidFill>
                          <a:effectLst/>
                          <a:latin typeface="Calibri" panose="020F0502020204030204" pitchFamily="34" charset="0"/>
                          <a:cs typeface="Calibri" panose="020F0502020204030204" pitchFamily="34" charset="0"/>
                        </a:rPr>
                        <a:t>Honorarium to Cook Cum Helper </a:t>
                      </a:r>
                      <a:endParaRPr lang="en-US"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5,895.4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3,930.2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9,825.6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5,369.8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3,579.9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dirty="0">
                          <a:solidFill>
                            <a:srgbClr val="000000"/>
                          </a:solidFill>
                          <a:latin typeface="Calibri"/>
                        </a:rPr>
                        <a:t>8,949.7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5,563.1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4,034.4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9,597.5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-193.3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-454.5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dirty="0">
                          <a:solidFill>
                            <a:srgbClr val="000000"/>
                          </a:solidFill>
                          <a:latin typeface="Calibri"/>
                        </a:rPr>
                        <a:t>-647.8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566335883"/>
                  </a:ext>
                </a:extLst>
              </a:tr>
              <a:tr h="479047">
                <a:tc>
                  <a:txBody>
                    <a:bodyPr/>
                    <a:lstStyle/>
                    <a:p>
                      <a:pPr algn="ctr" rtl="0" fontAlgn="ctr">
                        <a:spcBef>
                          <a:spcPts val="0"/>
                        </a:spcBef>
                        <a:spcAft>
                          <a:spcPts val="0"/>
                        </a:spcAft>
                      </a:pPr>
                      <a:r>
                        <a:rPr lang="en-IN" sz="1100" b="1" i="0" u="none" strike="noStrike" dirty="0">
                          <a:solidFill>
                            <a:srgbClr val="000000"/>
                          </a:solidFill>
                          <a:effectLst/>
                          <a:latin typeface="Calibri" panose="020F0502020204030204" pitchFamily="34" charset="0"/>
                          <a:cs typeface="Calibri" panose="020F0502020204030204" pitchFamily="34" charset="0"/>
                        </a:rPr>
                        <a:t>Transportation Assistance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1,833.5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1,833.5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1,745.7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1,745.7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877.2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877.2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868.5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0.0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US" sz="1100" b="0" i="0" u="none" strike="noStrike">
                          <a:solidFill>
                            <a:srgbClr val="000000"/>
                          </a:solidFill>
                          <a:latin typeface="Calibri"/>
                        </a:rPr>
                        <a:t>868.5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250444411"/>
                  </a:ext>
                </a:extLst>
              </a:tr>
              <a:tr h="712798">
                <a:tc>
                  <a:txBody>
                    <a:bodyPr/>
                    <a:lstStyle/>
                    <a:p>
                      <a:pPr algn="ctr" rtl="0" fontAlgn="ctr">
                        <a:spcBef>
                          <a:spcPts val="0"/>
                        </a:spcBef>
                        <a:spcAft>
                          <a:spcPts val="0"/>
                        </a:spcAft>
                      </a:pPr>
                      <a:r>
                        <a:rPr lang="en-US" sz="1100" b="1" i="0" u="none" strike="noStrike" dirty="0">
                          <a:solidFill>
                            <a:srgbClr val="000000"/>
                          </a:solidFill>
                          <a:effectLst/>
                          <a:latin typeface="Calibri" panose="020F0502020204030204" pitchFamily="34" charset="0"/>
                          <a:cs typeface="Calibri" panose="020F0502020204030204" pitchFamily="34" charset="0"/>
                        </a:rPr>
                        <a:t>Management, Monitoring and Evaluation (MME)  </a:t>
                      </a:r>
                      <a:endParaRPr lang="en-US"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1,237.8</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spcBef>
                          <a:spcPts val="0"/>
                        </a:spcBef>
                        <a:spcAft>
                          <a:spcPts val="0"/>
                        </a:spcAft>
                      </a:pPr>
                      <a:r>
                        <a:rPr lang="en-IN" sz="1100" b="0" i="0" u="none" strike="noStrike" dirty="0">
                          <a:solidFill>
                            <a:srgbClr val="000000"/>
                          </a:solidFill>
                          <a:effectLst/>
                          <a:latin typeface="Calibri" panose="020F0502020204030204" pitchFamily="34" charset="0"/>
                          <a:cs typeface="Calibri" panose="020F0502020204030204" pitchFamily="34" charset="0"/>
                        </a:rPr>
                        <a:t>1,237.8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1,264.6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dirty="0">
                          <a:solidFill>
                            <a:srgbClr val="000000"/>
                          </a:solidFill>
                          <a:latin typeface="Calibri"/>
                        </a:rPr>
                        <a:t>1,264.6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903.4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dirty="0">
                          <a:solidFill>
                            <a:srgbClr val="000000"/>
                          </a:solidFill>
                          <a:latin typeface="Calibri"/>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903.4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dirty="0">
                          <a:solidFill>
                            <a:srgbClr val="000000"/>
                          </a:solidFill>
                          <a:latin typeface="Calibri"/>
                        </a:rPr>
                        <a:t>361.2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a:solidFill>
                            <a:srgbClr val="000000"/>
                          </a:solidFill>
                          <a:latin typeface="Calibri"/>
                        </a:rPr>
                        <a:t>361.2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315560287"/>
                  </a:ext>
                </a:extLst>
              </a:tr>
              <a:tr h="477586">
                <a:tc>
                  <a:txBody>
                    <a:bodyPr/>
                    <a:lstStyle/>
                    <a:p>
                      <a:pPr algn="ctr" rtl="0" fontAlgn="ctr">
                        <a:spcBef>
                          <a:spcPts val="0"/>
                        </a:spcBef>
                        <a:spcAft>
                          <a:spcPts val="0"/>
                        </a:spcAft>
                      </a:pPr>
                      <a:r>
                        <a:rPr lang="en-IN" sz="1100" b="1" i="0" u="none" strike="noStrike" dirty="0">
                          <a:solidFill>
                            <a:srgbClr val="000000"/>
                          </a:solidFill>
                          <a:effectLst/>
                          <a:latin typeface="Calibri" panose="020F0502020204030204" pitchFamily="34" charset="0"/>
                          <a:cs typeface="Calibri" panose="020F0502020204030204" pitchFamily="34" charset="0"/>
                        </a:rPr>
                        <a:t> Total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spcBef>
                          <a:spcPts val="0"/>
                        </a:spcBef>
                        <a:spcAft>
                          <a:spcPts val="0"/>
                        </a:spcAft>
                      </a:pPr>
                      <a:r>
                        <a:rPr lang="en-IN" sz="1100" b="1" i="0" u="none" strike="noStrike" dirty="0">
                          <a:solidFill>
                            <a:srgbClr val="000000"/>
                          </a:solidFill>
                          <a:effectLst/>
                          <a:latin typeface="Calibri" panose="020F0502020204030204" pitchFamily="34" charset="0"/>
                          <a:cs typeface="Calibri" panose="020F0502020204030204" pitchFamily="34" charset="0"/>
                        </a:rPr>
                        <a:t>47,081.8</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spcBef>
                          <a:spcPts val="0"/>
                        </a:spcBef>
                        <a:spcAft>
                          <a:spcPts val="0"/>
                        </a:spcAft>
                      </a:pPr>
                      <a:r>
                        <a:rPr lang="en-IN" sz="1100" b="1" i="0" u="none" strike="noStrike" dirty="0">
                          <a:solidFill>
                            <a:srgbClr val="000000"/>
                          </a:solidFill>
                          <a:effectLst/>
                          <a:latin typeface="Calibri" panose="020F0502020204030204" pitchFamily="34" charset="0"/>
                          <a:cs typeface="Calibri" panose="020F0502020204030204" pitchFamily="34" charset="0"/>
                        </a:rPr>
                        <a:t>27,088.7</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spcBef>
                          <a:spcPts val="0"/>
                        </a:spcBef>
                        <a:spcAft>
                          <a:spcPts val="0"/>
                        </a:spcAft>
                      </a:pPr>
                      <a:r>
                        <a:rPr lang="en-IN" sz="1100" b="1" i="0" u="none" strike="noStrike" dirty="0">
                          <a:solidFill>
                            <a:srgbClr val="000000"/>
                          </a:solidFill>
                          <a:effectLst/>
                          <a:latin typeface="Calibri" panose="020F0502020204030204" pitchFamily="34" charset="0"/>
                          <a:cs typeface="Calibri" panose="020F0502020204030204" pitchFamily="34" charset="0"/>
                        </a:rPr>
                        <a:t>74,170.5 </a:t>
                      </a:r>
                      <a:endParaRPr lang="en-IN" sz="1100" b="0" i="0" u="none" strike="noStrike" dirty="0">
                        <a:effectLst/>
                        <a:latin typeface="Calibri" panose="020F0502020204030204" pitchFamily="34" charset="0"/>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39,286.7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22,030.6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61,317.3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35,612.0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20,745.1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56,357.1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3,674.7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1,285.5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US" sz="1100" b="1" i="0" u="none" strike="noStrike" kern="1200" dirty="0">
                          <a:solidFill>
                            <a:srgbClr val="000000"/>
                          </a:solidFill>
                          <a:effectLst/>
                          <a:latin typeface="Calibri" panose="020F0502020204030204" pitchFamily="34" charset="0"/>
                          <a:ea typeface="+mn-ea"/>
                          <a:cs typeface="Calibri" panose="020F0502020204030204" pitchFamily="34" charset="0"/>
                        </a:rPr>
                        <a:t>4,960.2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extLst>
                  <a:ext uri="{0D108BD9-81ED-4DB2-BD59-A6C34878D82A}">
                    <a16:rowId xmlns="" xmlns:a16="http://schemas.microsoft.com/office/drawing/2014/main" val="1868203619"/>
                  </a:ext>
                </a:extLst>
              </a:tr>
            </a:tbl>
          </a:graphicData>
        </a:graphic>
      </p:graphicFrame>
      <p:sp>
        <p:nvSpPr>
          <p:cNvPr id="24" name="TextBox 23">
            <a:extLst>
              <a:ext uri="{FF2B5EF4-FFF2-40B4-BE49-F238E27FC236}">
                <a16:creationId xmlns="" xmlns:a16="http://schemas.microsoft.com/office/drawing/2014/main" id="{055ED5C6-4D66-4397-AE21-B10906532002}"/>
              </a:ext>
            </a:extLst>
          </p:cNvPr>
          <p:cNvSpPr txBox="1"/>
          <p:nvPr/>
        </p:nvSpPr>
        <p:spPr>
          <a:xfrm>
            <a:off x="8077200" y="4897279"/>
            <a:ext cx="1355651" cy="246221"/>
          </a:xfrm>
          <a:prstGeom prst="rect">
            <a:avLst/>
          </a:prstGeom>
          <a:noFill/>
        </p:spPr>
        <p:txBody>
          <a:bodyPr wrap="square" rtlCol="0">
            <a:spAutoFit/>
          </a:bodyPr>
          <a:lstStyle/>
          <a:p>
            <a:r>
              <a:rPr lang="en-US" sz="1000" b="1" dirty="0">
                <a:latin typeface="+mn-lt"/>
                <a:cs typeface="Times New Roman" panose="02020603050405020304" pitchFamily="18" charset="0"/>
              </a:rPr>
              <a:t>(Rs. in Lakhs)</a:t>
            </a:r>
            <a:endParaRPr lang="en-US" sz="1000" dirty="0">
              <a:latin typeface="+mn-lt"/>
            </a:endParaRPr>
          </a:p>
        </p:txBody>
      </p:sp>
    </p:spTree>
    <p:extLst>
      <p:ext uri="{BB962C8B-B14F-4D97-AF65-F5344CB8AC3E}">
        <p14:creationId xmlns="" xmlns:p14="http://schemas.microsoft.com/office/powerpoint/2010/main" val="208390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8153400" cy="709535"/>
          </a:xfrm>
        </p:spPr>
        <p:txBody>
          <a:bodyPr>
            <a:noAutofit/>
          </a:bodyPr>
          <a:lstStyle/>
          <a:p>
            <a:pPr>
              <a:spcBef>
                <a:spcPct val="0"/>
              </a:spcBef>
              <a:buClr>
                <a:srgbClr val="FF0000"/>
              </a:buClr>
              <a:buSzPts val="2400"/>
            </a:pPr>
            <a:r>
              <a:rPr lang="en-IN" sz="3200" b="0" dirty="0">
                <a:solidFill>
                  <a:schemeClr val="tx1"/>
                </a:solidFill>
                <a:latin typeface="+mn-lt"/>
              </a:rPr>
              <a:t>2020-21: Proposed Budget</a:t>
            </a:r>
            <a:endParaRPr lang="en-GB" sz="3200" b="0" dirty="0">
              <a:solidFill>
                <a:schemeClr val="tx1"/>
              </a:solidFill>
              <a:latin typeface="+mn-lt"/>
            </a:endParaRPr>
          </a:p>
        </p:txBody>
      </p:sp>
      <p:sp>
        <p:nvSpPr>
          <p:cNvPr id="24" name="TextBox 23">
            <a:extLst>
              <a:ext uri="{FF2B5EF4-FFF2-40B4-BE49-F238E27FC236}">
                <a16:creationId xmlns="" xmlns:a16="http://schemas.microsoft.com/office/drawing/2014/main" id="{055ED5C6-4D66-4397-AE21-B10906532002}"/>
              </a:ext>
            </a:extLst>
          </p:cNvPr>
          <p:cNvSpPr txBox="1"/>
          <p:nvPr/>
        </p:nvSpPr>
        <p:spPr>
          <a:xfrm>
            <a:off x="8229600" y="4781549"/>
            <a:ext cx="1355651" cy="246221"/>
          </a:xfrm>
          <a:prstGeom prst="rect">
            <a:avLst/>
          </a:prstGeom>
          <a:noFill/>
        </p:spPr>
        <p:txBody>
          <a:bodyPr wrap="square" rtlCol="0">
            <a:spAutoFit/>
          </a:bodyPr>
          <a:lstStyle/>
          <a:p>
            <a:r>
              <a:rPr lang="en-US" sz="1000" b="1" dirty="0">
                <a:latin typeface="+mn-lt"/>
                <a:cs typeface="Times New Roman" panose="02020603050405020304" pitchFamily="18" charset="0"/>
              </a:rPr>
              <a:t>(Rs. in Lakhs)</a:t>
            </a:r>
            <a:endParaRPr lang="en-US" sz="1000" dirty="0">
              <a:latin typeface="+mn-lt"/>
            </a:endParaRPr>
          </a:p>
        </p:txBody>
      </p:sp>
      <p:graphicFrame>
        <p:nvGraphicFramePr>
          <p:cNvPr id="5" name="Table 4">
            <a:extLst>
              <a:ext uri="{FF2B5EF4-FFF2-40B4-BE49-F238E27FC236}">
                <a16:creationId xmlns="" xmlns:a16="http://schemas.microsoft.com/office/drawing/2014/main" id="{7BDBE07B-7394-4323-B881-DB5B2CA97AFC}"/>
              </a:ext>
            </a:extLst>
          </p:cNvPr>
          <p:cNvGraphicFramePr>
            <a:graphicFrameLocks noGrp="1"/>
          </p:cNvGraphicFramePr>
          <p:nvPr>
            <p:extLst>
              <p:ext uri="{D42A27DB-BD31-4B8C-83A1-F6EECF244321}">
                <p14:modId xmlns="" xmlns:p14="http://schemas.microsoft.com/office/powerpoint/2010/main" val="102537439"/>
              </p:ext>
            </p:extLst>
          </p:nvPr>
        </p:nvGraphicFramePr>
        <p:xfrm>
          <a:off x="457200" y="947055"/>
          <a:ext cx="8525540" cy="3834494"/>
        </p:xfrm>
        <a:graphic>
          <a:graphicData uri="http://schemas.openxmlformats.org/drawingml/2006/table">
            <a:tbl>
              <a:tblPr/>
              <a:tblGrid>
                <a:gridCol w="1272109">
                  <a:extLst>
                    <a:ext uri="{9D8B030D-6E8A-4147-A177-3AD203B41FA5}">
                      <a16:colId xmlns="" xmlns:a16="http://schemas.microsoft.com/office/drawing/2014/main" val="1169427095"/>
                    </a:ext>
                  </a:extLst>
                </a:gridCol>
                <a:gridCol w="817288">
                  <a:extLst>
                    <a:ext uri="{9D8B030D-6E8A-4147-A177-3AD203B41FA5}">
                      <a16:colId xmlns="" xmlns:a16="http://schemas.microsoft.com/office/drawing/2014/main" val="3480932942"/>
                    </a:ext>
                  </a:extLst>
                </a:gridCol>
                <a:gridCol w="817288">
                  <a:extLst>
                    <a:ext uri="{9D8B030D-6E8A-4147-A177-3AD203B41FA5}">
                      <a16:colId xmlns="" xmlns:a16="http://schemas.microsoft.com/office/drawing/2014/main" val="1889264749"/>
                    </a:ext>
                  </a:extLst>
                </a:gridCol>
                <a:gridCol w="817288">
                  <a:extLst>
                    <a:ext uri="{9D8B030D-6E8A-4147-A177-3AD203B41FA5}">
                      <a16:colId xmlns="" xmlns:a16="http://schemas.microsoft.com/office/drawing/2014/main" val="3667924612"/>
                    </a:ext>
                  </a:extLst>
                </a:gridCol>
                <a:gridCol w="817288">
                  <a:extLst>
                    <a:ext uri="{9D8B030D-6E8A-4147-A177-3AD203B41FA5}">
                      <a16:colId xmlns="" xmlns:a16="http://schemas.microsoft.com/office/drawing/2014/main" val="2530268252"/>
                    </a:ext>
                  </a:extLst>
                </a:gridCol>
                <a:gridCol w="817288">
                  <a:extLst>
                    <a:ext uri="{9D8B030D-6E8A-4147-A177-3AD203B41FA5}">
                      <a16:colId xmlns="" xmlns:a16="http://schemas.microsoft.com/office/drawing/2014/main" val="747295197"/>
                    </a:ext>
                  </a:extLst>
                </a:gridCol>
                <a:gridCol w="817288">
                  <a:extLst>
                    <a:ext uri="{9D8B030D-6E8A-4147-A177-3AD203B41FA5}">
                      <a16:colId xmlns="" xmlns:a16="http://schemas.microsoft.com/office/drawing/2014/main" val="2867014821"/>
                    </a:ext>
                  </a:extLst>
                </a:gridCol>
                <a:gridCol w="817288">
                  <a:extLst>
                    <a:ext uri="{9D8B030D-6E8A-4147-A177-3AD203B41FA5}">
                      <a16:colId xmlns="" xmlns:a16="http://schemas.microsoft.com/office/drawing/2014/main" val="10172662"/>
                    </a:ext>
                  </a:extLst>
                </a:gridCol>
                <a:gridCol w="817288">
                  <a:extLst>
                    <a:ext uri="{9D8B030D-6E8A-4147-A177-3AD203B41FA5}">
                      <a16:colId xmlns="" xmlns:a16="http://schemas.microsoft.com/office/drawing/2014/main" val="2305647063"/>
                    </a:ext>
                  </a:extLst>
                </a:gridCol>
                <a:gridCol w="715127">
                  <a:extLst>
                    <a:ext uri="{9D8B030D-6E8A-4147-A177-3AD203B41FA5}">
                      <a16:colId xmlns="" xmlns:a16="http://schemas.microsoft.com/office/drawing/2014/main" val="2683513855"/>
                    </a:ext>
                  </a:extLst>
                </a:gridCol>
              </a:tblGrid>
              <a:tr h="564677">
                <a:tc rowSpan="2">
                  <a:txBody>
                    <a:bodyPr/>
                    <a:lstStyle/>
                    <a:p>
                      <a:pPr algn="ctr" rtl="0" fontAlgn="ctr">
                        <a:spcBef>
                          <a:spcPts val="0"/>
                        </a:spcBef>
                        <a:spcAft>
                          <a:spcPts val="0"/>
                        </a:spcAft>
                      </a:pPr>
                      <a:r>
                        <a:rPr lang="en-IN" sz="1100" b="1" i="0" u="none" strike="noStrike" dirty="0">
                          <a:solidFill>
                            <a:srgbClr val="FFFFFF"/>
                          </a:solidFill>
                          <a:effectLst/>
                          <a:latin typeface="+mn-lt"/>
                          <a:cs typeface="Calibri" panose="020F0502020204030204" pitchFamily="34" charset="0"/>
                        </a:rPr>
                        <a:t>Component</a:t>
                      </a:r>
                      <a:r>
                        <a:rPr lang="en-IN" sz="1200" b="1" i="0" u="none" strike="noStrike" dirty="0">
                          <a:solidFill>
                            <a:srgbClr val="FFFFFF"/>
                          </a:solidFill>
                          <a:effectLst/>
                          <a:latin typeface="+mn-lt"/>
                          <a:cs typeface="Calibri" panose="020F0502020204030204" pitchFamily="34" charset="0"/>
                        </a:rPr>
                        <a:t> </a:t>
                      </a:r>
                      <a:endParaRPr lang="en-IN" sz="2800" b="0" i="0" u="none" strike="noStrike" dirty="0">
                        <a:effectLst/>
                        <a:latin typeface="+mn-lt"/>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gridSpan="3">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PAB Approval for 2019-20 </a:t>
                      </a:r>
                      <a:endParaRPr lang="en-IN" sz="2800" b="0" i="0" u="none" strike="noStrike" dirty="0">
                        <a:effectLst/>
                        <a:latin typeface="+mn-lt"/>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F497D"/>
                    </a:solidFill>
                  </a:tcPr>
                </a:tc>
                <a:tc hMerge="1">
                  <a:txBody>
                    <a:bodyPr/>
                    <a:lstStyle/>
                    <a:p>
                      <a:endParaRPr lang="en-IN"/>
                    </a:p>
                  </a:txBody>
                  <a:tcPr/>
                </a:tc>
                <a:tc hMerge="1">
                  <a:txBody>
                    <a:bodyPr/>
                    <a:lstStyle/>
                    <a:p>
                      <a:endParaRPr lang="en-IN"/>
                    </a:p>
                  </a:txBody>
                  <a:tcPr/>
                </a:tc>
                <a:tc gridSpan="3">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Proposed Budget for 2020-21</a:t>
                      </a:r>
                      <a:endParaRPr lang="en-IN" sz="2800" b="0" i="0" u="none" strike="noStrike" dirty="0">
                        <a:effectLst/>
                        <a:latin typeface="+mn-lt"/>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F497D"/>
                    </a:solidFill>
                  </a:tcPr>
                </a:tc>
                <a:tc hMerge="1">
                  <a:txBody>
                    <a:bodyPr/>
                    <a:lstStyle/>
                    <a:p>
                      <a:endParaRPr lang="en-IN"/>
                    </a:p>
                  </a:txBody>
                  <a:tcPr/>
                </a:tc>
                <a:tc hMerge="1">
                  <a:txBody>
                    <a:bodyPr/>
                    <a:lstStyle/>
                    <a:p>
                      <a:endParaRPr lang="en-IN"/>
                    </a:p>
                  </a:txBody>
                  <a:tcPr/>
                </a:tc>
                <a:tc gridSpan="3">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Percentage Change from </a:t>
                      </a:r>
                    </a:p>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2019-20</a:t>
                      </a:r>
                      <a:endParaRPr lang="en-IN" sz="2800" b="0" i="0" u="none" strike="noStrike" dirty="0">
                        <a:effectLst/>
                        <a:latin typeface="+mn-lt"/>
                        <a:cs typeface="Calibri" panose="020F0502020204030204" pitchFamily="34" charset="0"/>
                      </a:endParaRPr>
                    </a:p>
                  </a:txBody>
                  <a:tcPr marL="36000" marR="36000" marT="43359" marB="433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F497D"/>
                    </a:solidFill>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788095196"/>
                  </a:ext>
                </a:extLst>
              </a:tr>
              <a:tr h="239501">
                <a:tc vMerge="1">
                  <a:txBody>
                    <a:bodyPr/>
                    <a:lstStyle/>
                    <a:p>
                      <a:endParaRPr lang="en-IN"/>
                    </a:p>
                  </a:txBody>
                  <a:tcPr>
                    <a:lnT w="12700" cap="flat" cmpd="sng" algn="ctr">
                      <a:solidFill>
                        <a:srgbClr val="000000"/>
                      </a:solidFill>
                      <a:prstDash val="solid"/>
                      <a:round/>
                      <a:headEnd type="none" w="med" len="med"/>
                      <a:tailEnd type="none" w="med" len="med"/>
                    </a:lnT>
                  </a:tcPr>
                </a:tc>
                <a:tc>
                  <a:txBody>
                    <a:bodyPr/>
                    <a:lstStyle/>
                    <a:p>
                      <a:pPr algn="ctr" rtl="0" fontAlgn="ctr">
                        <a:spcBef>
                          <a:spcPts val="0"/>
                        </a:spcBef>
                        <a:spcAft>
                          <a:spcPts val="0"/>
                        </a:spcAft>
                      </a:pPr>
                      <a:r>
                        <a:rPr lang="en-IN" sz="1200" b="1" i="0" u="none" strike="noStrike">
                          <a:solidFill>
                            <a:srgbClr val="FFFFFF"/>
                          </a:solidFill>
                          <a:effectLst/>
                          <a:latin typeface="+mn-lt"/>
                          <a:cs typeface="Calibri" panose="020F0502020204030204" pitchFamily="34" charset="0"/>
                        </a:rPr>
                        <a:t>Central </a:t>
                      </a:r>
                      <a:endParaRPr lang="en-IN" sz="2800" b="0" i="0" u="none" strike="noStrike">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State</a:t>
                      </a:r>
                      <a:endParaRPr lang="en-IN" sz="2800" b="0" i="0" u="none" strike="noStrike" dirty="0">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a:solidFill>
                            <a:srgbClr val="FFFFFF"/>
                          </a:solidFill>
                          <a:effectLst/>
                          <a:latin typeface="+mn-lt"/>
                          <a:cs typeface="Calibri" panose="020F0502020204030204" pitchFamily="34" charset="0"/>
                        </a:rPr>
                        <a:t>Total </a:t>
                      </a:r>
                      <a:endParaRPr lang="en-IN" sz="2800" b="0" i="0" u="none" strike="noStrike">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Central </a:t>
                      </a:r>
                      <a:endParaRPr lang="en-IN" sz="2800" b="0" i="0" u="none" strike="noStrike" dirty="0">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State </a:t>
                      </a:r>
                      <a:endParaRPr lang="en-IN" sz="2800" b="0" i="0" u="none" strike="noStrike" dirty="0">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a:solidFill>
                            <a:srgbClr val="FFFFFF"/>
                          </a:solidFill>
                          <a:effectLst/>
                          <a:latin typeface="+mn-lt"/>
                          <a:cs typeface="Calibri" panose="020F0502020204030204" pitchFamily="34" charset="0"/>
                        </a:rPr>
                        <a:t>Total </a:t>
                      </a:r>
                      <a:endParaRPr lang="en-IN" sz="2800" b="0" i="0" u="none" strike="noStrike">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Central </a:t>
                      </a:r>
                      <a:endParaRPr lang="en-IN" sz="2800" b="0" i="0" u="none" strike="noStrike" dirty="0">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State </a:t>
                      </a:r>
                      <a:endParaRPr lang="en-IN" sz="2800" b="0" i="0" u="none" strike="noStrike" dirty="0">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tc>
                  <a:txBody>
                    <a:bodyPr/>
                    <a:lstStyle/>
                    <a:p>
                      <a:pPr algn="ctr" rtl="0" fontAlgn="ctr">
                        <a:spcBef>
                          <a:spcPts val="0"/>
                        </a:spcBef>
                        <a:spcAft>
                          <a:spcPts val="0"/>
                        </a:spcAft>
                      </a:pPr>
                      <a:r>
                        <a:rPr lang="en-IN" sz="1200" b="1" i="0" u="none" strike="noStrike" dirty="0">
                          <a:solidFill>
                            <a:srgbClr val="FFFFFF"/>
                          </a:solidFill>
                          <a:effectLst/>
                          <a:latin typeface="+mn-lt"/>
                          <a:cs typeface="Calibri" panose="020F0502020204030204" pitchFamily="34" charset="0"/>
                        </a:rPr>
                        <a:t>Total </a:t>
                      </a:r>
                      <a:endParaRPr lang="en-IN" sz="2800" b="0" i="0" u="none" strike="noStrike" dirty="0">
                        <a:effectLst/>
                        <a:latin typeface="+mn-lt"/>
                        <a:cs typeface="Calibri" panose="020F0502020204030204" pitchFamily="34" charset="0"/>
                      </a:endParaRPr>
                    </a:p>
                  </a:txBody>
                  <a:tcPr marL="36000" marR="36000" marT="903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F497D"/>
                    </a:solidFill>
                  </a:tcPr>
                </a:tc>
                <a:extLst>
                  <a:ext uri="{0D108BD9-81ED-4DB2-BD59-A6C34878D82A}">
                    <a16:rowId xmlns="" xmlns:a16="http://schemas.microsoft.com/office/drawing/2014/main" val="1839979219"/>
                  </a:ext>
                </a:extLst>
              </a:tr>
              <a:tr h="466301">
                <a:tc>
                  <a:txBody>
                    <a:bodyPr/>
                    <a:lstStyle/>
                    <a:p>
                      <a:pPr algn="ctr" rtl="0" fontAlgn="ctr">
                        <a:spcBef>
                          <a:spcPts val="0"/>
                        </a:spcBef>
                        <a:spcAft>
                          <a:spcPts val="0"/>
                        </a:spcAft>
                      </a:pPr>
                      <a:r>
                        <a:rPr lang="en-IN" sz="1200" b="1" i="0" u="none" strike="noStrike" dirty="0">
                          <a:solidFill>
                            <a:srgbClr val="000000"/>
                          </a:solidFill>
                          <a:effectLst/>
                          <a:latin typeface="+mn-lt"/>
                          <a:cs typeface="Calibri" panose="020F0502020204030204" pitchFamily="34" charset="0"/>
                        </a:rPr>
                        <a:t>Cost of Food grain </a:t>
                      </a:r>
                      <a:endParaRPr lang="en-IN" sz="2800" b="0" i="0" u="none" strike="noStrike" dirty="0">
                        <a:effectLst/>
                        <a:latin typeface="+mn-lt"/>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3,333.7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endParaRPr lang="en-IN" sz="1200" b="0" i="0" u="none" strike="noStrike" dirty="0">
                        <a:solidFill>
                          <a:srgbClr val="000000"/>
                        </a:solidFill>
                        <a:effectLst/>
                        <a:latin typeface="+mn-lt"/>
                      </a:endParaRP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3,333.7</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2,923.6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endParaRPr lang="en-IN" sz="1200" b="0" i="0" u="none" strike="noStrike" dirty="0">
                        <a:solidFill>
                          <a:srgbClr val="000000"/>
                        </a:solidFill>
                        <a:effectLst/>
                        <a:latin typeface="+mn-lt"/>
                      </a:endParaRP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2,923.6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-12.3%</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-12.3%</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614522401"/>
                  </a:ext>
                </a:extLst>
              </a:tr>
              <a:tr h="466301">
                <a:tc>
                  <a:txBody>
                    <a:bodyPr/>
                    <a:lstStyle/>
                    <a:p>
                      <a:pPr algn="ctr" rtl="0" fontAlgn="ctr">
                        <a:spcBef>
                          <a:spcPts val="0"/>
                        </a:spcBef>
                        <a:spcAft>
                          <a:spcPts val="0"/>
                        </a:spcAft>
                      </a:pPr>
                      <a:r>
                        <a:rPr lang="en-IN" sz="1200" b="1" i="0" u="none" strike="noStrike" dirty="0">
                          <a:solidFill>
                            <a:srgbClr val="000000"/>
                          </a:solidFill>
                          <a:effectLst/>
                          <a:latin typeface="+mn-lt"/>
                          <a:cs typeface="Calibri" panose="020F0502020204030204" pitchFamily="34" charset="0"/>
                        </a:rPr>
                        <a:t>Cooking Cost </a:t>
                      </a:r>
                      <a:endParaRPr lang="en-IN" sz="2800" b="0" i="0" u="none" strike="noStrike" dirty="0">
                        <a:effectLst/>
                        <a:latin typeface="+mn-lt"/>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en-IN" sz="1200" b="0" i="0" u="none" strike="noStrike" dirty="0">
                          <a:solidFill>
                            <a:srgbClr val="000000"/>
                          </a:solidFill>
                          <a:effectLst/>
                          <a:latin typeface="+mn-lt"/>
                        </a:rPr>
                        <a:t>34,781.5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23,158.4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57,939.9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34,848.9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   23,253.4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58,102.2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a:solidFill>
                            <a:srgbClr val="000000"/>
                          </a:solidFill>
                          <a:effectLst/>
                          <a:latin typeface="+mn-lt"/>
                        </a:rPr>
                        <a:t>0.2%</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a:solidFill>
                            <a:srgbClr val="000000"/>
                          </a:solidFill>
                          <a:effectLst/>
                          <a:latin typeface="+mn-lt"/>
                        </a:rPr>
                        <a:t>0.4%</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0.3%</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2483175215"/>
                  </a:ext>
                </a:extLst>
              </a:tr>
              <a:tr h="467728">
                <a:tc>
                  <a:txBody>
                    <a:bodyPr/>
                    <a:lstStyle/>
                    <a:p>
                      <a:pPr algn="ctr" rtl="0" fontAlgn="ctr">
                        <a:spcBef>
                          <a:spcPts val="0"/>
                        </a:spcBef>
                        <a:spcAft>
                          <a:spcPts val="0"/>
                        </a:spcAft>
                      </a:pPr>
                      <a:r>
                        <a:rPr lang="en-US" sz="1200" b="1" i="0" u="none" strike="noStrike" dirty="0">
                          <a:solidFill>
                            <a:srgbClr val="000000"/>
                          </a:solidFill>
                          <a:effectLst/>
                          <a:latin typeface="+mn-lt"/>
                          <a:cs typeface="Calibri" panose="020F0502020204030204" pitchFamily="34" charset="0"/>
                        </a:rPr>
                        <a:t>Honorarium to Cook Cum Helper </a:t>
                      </a:r>
                      <a:endParaRPr lang="en-US" sz="2800" b="0" i="0" u="none" strike="noStrike" dirty="0">
                        <a:effectLst/>
                        <a:latin typeface="+mn-lt"/>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5,895.4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3,930.2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9,825.6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5,779.7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3,853.2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9,632.9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a:solidFill>
                            <a:srgbClr val="000000"/>
                          </a:solidFill>
                          <a:effectLst/>
                          <a:latin typeface="+mn-lt"/>
                        </a:rPr>
                        <a:t>-2.0%</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a:solidFill>
                            <a:srgbClr val="000000"/>
                          </a:solidFill>
                          <a:effectLst/>
                          <a:latin typeface="+mn-lt"/>
                        </a:rPr>
                        <a:t>-2.0%</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-2.0%</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566335883"/>
                  </a:ext>
                </a:extLst>
              </a:tr>
              <a:tr h="467728">
                <a:tc>
                  <a:txBody>
                    <a:bodyPr/>
                    <a:lstStyle/>
                    <a:p>
                      <a:pPr algn="ctr" rtl="0" fontAlgn="ctr">
                        <a:spcBef>
                          <a:spcPts val="0"/>
                        </a:spcBef>
                        <a:spcAft>
                          <a:spcPts val="0"/>
                        </a:spcAft>
                      </a:pPr>
                      <a:r>
                        <a:rPr lang="en-IN" sz="1200" b="1" i="0" u="none" strike="noStrike" dirty="0">
                          <a:solidFill>
                            <a:srgbClr val="000000"/>
                          </a:solidFill>
                          <a:effectLst/>
                          <a:latin typeface="+mn-lt"/>
                          <a:cs typeface="Calibri" panose="020F0502020204030204" pitchFamily="34" charset="0"/>
                        </a:rPr>
                        <a:t>Transportation Assistance </a:t>
                      </a:r>
                      <a:endParaRPr lang="en-IN" sz="2800" b="0" i="0" u="none" strike="noStrike" dirty="0">
                        <a:effectLst/>
                        <a:latin typeface="+mn-lt"/>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en-IN" sz="1200" b="0" i="0" u="none" strike="noStrike" dirty="0">
                          <a:solidFill>
                            <a:srgbClr val="000000"/>
                          </a:solidFill>
                          <a:effectLst/>
                          <a:latin typeface="+mn-lt"/>
                        </a:rPr>
                        <a:t>1,833.5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1,833.5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1,754.1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endParaRPr lang="en-IN" sz="1200" b="0" i="0" u="none" strike="noStrike" dirty="0">
                        <a:solidFill>
                          <a:srgbClr val="000000"/>
                        </a:solidFill>
                        <a:effectLst/>
                        <a:latin typeface="+mn-lt"/>
                      </a:endParaRP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1,754.1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a:solidFill>
                            <a:srgbClr val="000000"/>
                          </a:solidFill>
                          <a:effectLst/>
                          <a:latin typeface="+mn-lt"/>
                        </a:rPr>
                        <a:t>-4.3%</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a:solidFill>
                            <a:srgbClr val="000000"/>
                          </a:solidFill>
                          <a:effectLst/>
                          <a:latin typeface="+mn-lt"/>
                        </a:rPr>
                        <a:t>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ctr"/>
                      <a:r>
                        <a:rPr lang="en-IN" sz="1200" b="0" i="0" u="none" strike="noStrike" dirty="0">
                          <a:solidFill>
                            <a:srgbClr val="000000"/>
                          </a:solidFill>
                          <a:effectLst/>
                          <a:latin typeface="+mn-lt"/>
                        </a:rPr>
                        <a:t>-4.3%</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250444411"/>
                  </a:ext>
                </a:extLst>
              </a:tr>
              <a:tr h="695957">
                <a:tc>
                  <a:txBody>
                    <a:bodyPr/>
                    <a:lstStyle/>
                    <a:p>
                      <a:pPr algn="ctr" rtl="0" fontAlgn="ctr">
                        <a:spcBef>
                          <a:spcPts val="0"/>
                        </a:spcBef>
                        <a:spcAft>
                          <a:spcPts val="0"/>
                        </a:spcAft>
                      </a:pPr>
                      <a:r>
                        <a:rPr lang="en-US" sz="1200" b="1" i="0" u="none" strike="noStrike" dirty="0">
                          <a:solidFill>
                            <a:srgbClr val="000000"/>
                          </a:solidFill>
                          <a:effectLst/>
                          <a:latin typeface="+mn-lt"/>
                          <a:cs typeface="Calibri" panose="020F0502020204030204" pitchFamily="34" charset="0"/>
                        </a:rPr>
                        <a:t>Management, Monitoring and Evaluation (MME)  </a:t>
                      </a:r>
                      <a:endParaRPr lang="en-US" sz="2800" b="0" i="0" u="none" strike="noStrike" dirty="0">
                        <a:effectLst/>
                        <a:latin typeface="+mn-lt"/>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1,237.8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endParaRPr lang="en-IN" sz="1200" b="0" i="0" u="none" strike="noStrike" dirty="0">
                        <a:solidFill>
                          <a:srgbClr val="000000"/>
                        </a:solidFill>
                        <a:effectLst/>
                        <a:latin typeface="+mn-lt"/>
                      </a:endParaRP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1,237.8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1,223.3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1,223.3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a:solidFill>
                            <a:srgbClr val="000000"/>
                          </a:solidFill>
                          <a:effectLst/>
                          <a:latin typeface="+mn-lt"/>
                        </a:rPr>
                        <a:t>-1.2%</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a:solidFill>
                            <a:srgbClr val="000000"/>
                          </a:solidFill>
                          <a:effectLst/>
                          <a:latin typeface="+mn-lt"/>
                        </a:rPr>
                        <a:t>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fontAlgn="ctr"/>
                      <a:r>
                        <a:rPr lang="en-IN" sz="1200" b="0" i="0" u="none" strike="noStrike" dirty="0">
                          <a:solidFill>
                            <a:srgbClr val="000000"/>
                          </a:solidFill>
                          <a:effectLst/>
                          <a:latin typeface="+mn-lt"/>
                        </a:rPr>
                        <a:t>-1.2%</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315560287"/>
                  </a:ext>
                </a:extLst>
              </a:tr>
              <a:tr h="466301">
                <a:tc>
                  <a:txBody>
                    <a:bodyPr/>
                    <a:lstStyle/>
                    <a:p>
                      <a:pPr algn="ctr" rtl="0" fontAlgn="ctr">
                        <a:spcBef>
                          <a:spcPts val="0"/>
                        </a:spcBef>
                        <a:spcAft>
                          <a:spcPts val="0"/>
                        </a:spcAft>
                      </a:pPr>
                      <a:r>
                        <a:rPr lang="en-IN" sz="1200" b="1" i="0" u="none" strike="noStrike" dirty="0">
                          <a:solidFill>
                            <a:srgbClr val="000000"/>
                          </a:solidFill>
                          <a:effectLst/>
                          <a:latin typeface="+mn-lt"/>
                          <a:cs typeface="Calibri" panose="020F0502020204030204" pitchFamily="34" charset="0"/>
                        </a:rPr>
                        <a:t> Total </a:t>
                      </a:r>
                      <a:endParaRPr lang="en-IN" sz="2800" b="0" i="0" u="none" strike="noStrike" dirty="0">
                        <a:effectLst/>
                        <a:latin typeface="+mn-lt"/>
                        <a:cs typeface="Calibri" panose="020F0502020204030204" pitchFamily="34" charset="0"/>
                      </a:endParaRPr>
                    </a:p>
                  </a:txBody>
                  <a:tcPr marL="36000" marR="36000" marT="9033"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r>
                        <a:rPr lang="en-IN" sz="1200" b="1" i="0" u="none" strike="noStrike" dirty="0">
                          <a:solidFill>
                            <a:srgbClr val="000000"/>
                          </a:solidFill>
                          <a:effectLst/>
                          <a:latin typeface="+mn-lt"/>
                        </a:rPr>
                        <a:t>47,081.8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r>
                        <a:rPr lang="en-IN" sz="1200" b="1" i="0" u="none" strike="noStrike" dirty="0">
                          <a:solidFill>
                            <a:srgbClr val="000000"/>
                          </a:solidFill>
                          <a:effectLst/>
                          <a:latin typeface="+mn-lt"/>
                        </a:rPr>
                        <a:t>27,088.7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r>
                        <a:rPr lang="en-IN" sz="1200" b="1" i="0" u="none" strike="noStrike" dirty="0">
                          <a:solidFill>
                            <a:srgbClr val="000000"/>
                          </a:solidFill>
                          <a:effectLst/>
                          <a:latin typeface="+mn-lt"/>
                        </a:rPr>
                        <a:t>74,170.5</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IN" sz="1200" b="1" i="0" u="none" strike="noStrike" dirty="0">
                          <a:solidFill>
                            <a:srgbClr val="000000"/>
                          </a:solidFill>
                          <a:effectLst/>
                          <a:latin typeface="+mn-lt"/>
                        </a:rPr>
                        <a:t>46,529.6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IN" sz="1200" b="1" i="0" u="none" strike="noStrike" dirty="0">
                          <a:solidFill>
                            <a:srgbClr val="000000"/>
                          </a:solidFill>
                          <a:effectLst/>
                          <a:latin typeface="+mn-lt"/>
                        </a:rPr>
                        <a:t>27,106.5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b"/>
                      <a:r>
                        <a:rPr lang="en-IN" sz="1200" b="1" i="0" u="none" strike="noStrike" dirty="0">
                          <a:solidFill>
                            <a:srgbClr val="000000"/>
                          </a:solidFill>
                          <a:effectLst/>
                          <a:latin typeface="+mn-lt"/>
                        </a:rPr>
                        <a:t>73,636.1 </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r>
                        <a:rPr lang="en-IN" sz="1200" b="1" i="0" u="none" strike="noStrike" dirty="0">
                          <a:solidFill>
                            <a:srgbClr val="000000"/>
                          </a:solidFill>
                          <a:effectLst/>
                          <a:latin typeface="+mn-lt"/>
                        </a:rPr>
                        <a:t>-1.2%</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r>
                        <a:rPr lang="en-IN" sz="1200" b="1" i="0" u="none" strike="noStrike" dirty="0">
                          <a:solidFill>
                            <a:srgbClr val="000000"/>
                          </a:solidFill>
                          <a:effectLst/>
                          <a:latin typeface="+mn-lt"/>
                        </a:rPr>
                        <a:t>0.1%</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rtl="0" fontAlgn="ctr"/>
                      <a:r>
                        <a:rPr lang="en-IN" sz="1200" b="1" i="0" u="none" strike="noStrike" dirty="0">
                          <a:solidFill>
                            <a:srgbClr val="000000"/>
                          </a:solidFill>
                          <a:effectLst/>
                          <a:latin typeface="+mn-lt"/>
                        </a:rPr>
                        <a:t>-0.7%</a:t>
                      </a:r>
                    </a:p>
                  </a:txBody>
                  <a:tcPr marL="36000" marR="36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extLst>
                  <a:ext uri="{0D108BD9-81ED-4DB2-BD59-A6C34878D82A}">
                    <a16:rowId xmlns="" xmlns:a16="http://schemas.microsoft.com/office/drawing/2014/main" val="1868203619"/>
                  </a:ext>
                </a:extLst>
              </a:tr>
            </a:tbl>
          </a:graphicData>
        </a:graphic>
      </p:graphicFrame>
    </p:spTree>
    <p:extLst>
      <p:ext uri="{BB962C8B-B14F-4D97-AF65-F5344CB8AC3E}">
        <p14:creationId xmlns="" xmlns:p14="http://schemas.microsoft.com/office/powerpoint/2010/main" val="193207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pic>
        <p:nvPicPr>
          <p:cNvPr id="8" name="Picture 7">
            <a:extLst>
              <a:ext uri="{FF2B5EF4-FFF2-40B4-BE49-F238E27FC236}">
                <a16:creationId xmlns="" xmlns:a16="http://schemas.microsoft.com/office/drawing/2014/main" id="{142B64BC-E437-49C7-A841-B900A600B366}"/>
              </a:ext>
            </a:extLst>
          </p:cNvPr>
          <p:cNvPicPr>
            <a:picLocks noChangeAspect="1"/>
          </p:cNvPicPr>
          <p:nvPr/>
        </p:nvPicPr>
        <p:blipFill>
          <a:blip r:embed="rId2">
            <a:alphaModFix amt="16000"/>
            <a:extLst>
              <a:ext uri="{28A0092B-C50C-407E-A947-70E740481C1C}">
                <a14:useLocalDpi xmlns="" xmlns:a14="http://schemas.microsoft.com/office/drawing/2010/main" val="0"/>
              </a:ext>
            </a:extLst>
          </a:blip>
          <a:srcRect/>
          <a:stretch/>
        </p:blipFill>
        <p:spPr>
          <a:xfrm>
            <a:off x="0" y="0"/>
            <a:ext cx="9143999" cy="5143500"/>
          </a:xfrm>
          <a:prstGeom prst="rect">
            <a:avLst/>
          </a:prstGeom>
        </p:spPr>
      </p:pic>
      <p:sp>
        <p:nvSpPr>
          <p:cNvPr id="6" name="Text Placeholder 5">
            <a:extLst>
              <a:ext uri="{FF2B5EF4-FFF2-40B4-BE49-F238E27FC236}">
                <a16:creationId xmlns="" xmlns:a16="http://schemas.microsoft.com/office/drawing/2014/main" id="{611150A6-F2CA-419F-9600-317F88095E79}"/>
              </a:ext>
            </a:extLst>
          </p:cNvPr>
          <p:cNvSpPr>
            <a:spLocks noGrp="1"/>
          </p:cNvSpPr>
          <p:nvPr>
            <p:ph type="body" idx="1"/>
          </p:nvPr>
        </p:nvSpPr>
        <p:spPr>
          <a:xfrm>
            <a:off x="1142999" y="1937387"/>
            <a:ext cx="6858000" cy="1268726"/>
          </a:xfrm>
        </p:spPr>
        <p:txBody>
          <a:bodyPr vert="horz" lIns="68580" tIns="34290" rIns="68580" bIns="34290" rtlCol="0">
            <a:noAutofit/>
          </a:bodyPr>
          <a:lstStyle/>
          <a:p>
            <a:pPr algn="ctr">
              <a:lnSpc>
                <a:spcPct val="100000"/>
              </a:lnSpc>
            </a:pPr>
            <a:r>
              <a:rPr lang="en-US" sz="3000" dirty="0">
                <a:solidFill>
                  <a:srgbClr val="FFFFFF"/>
                </a:solidFill>
              </a:rPr>
              <a:t>Initiatives by</a:t>
            </a:r>
          </a:p>
          <a:p>
            <a:pPr algn="ctr">
              <a:lnSpc>
                <a:spcPct val="100000"/>
              </a:lnSpc>
            </a:pPr>
            <a:r>
              <a:rPr lang="en-US" sz="3000" b="1" dirty="0">
                <a:solidFill>
                  <a:schemeClr val="bg2"/>
                </a:solidFill>
              </a:rPr>
              <a:t>State Government</a:t>
            </a:r>
          </a:p>
        </p:txBody>
      </p:sp>
    </p:spTree>
    <p:extLst>
      <p:ext uri="{BB962C8B-B14F-4D97-AF65-F5344CB8AC3E}">
        <p14:creationId xmlns="" xmlns:p14="http://schemas.microsoft.com/office/powerpoint/2010/main" val="213699751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altLang="en-US" sz="2550" dirty="0"/>
              <a:t>Distribution of Food Grains and Cooking Cost while schools are closed due to COVID-19</a:t>
            </a:r>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888261" y="1061367"/>
            <a:ext cx="4530910" cy="757639"/>
          </a:xfrm>
        </p:spPr>
        <p:txBody>
          <a:bodyPr anchor="ctr">
            <a:noAutofit/>
          </a:bodyPr>
          <a:lstStyle/>
          <a:p>
            <a:pPr marL="0" indent="0">
              <a:spcBef>
                <a:spcPts val="300"/>
              </a:spcBef>
              <a:spcAft>
                <a:spcPts val="300"/>
              </a:spcAft>
              <a:buClr>
                <a:srgbClr val="002060"/>
              </a:buClr>
              <a:buNone/>
            </a:pPr>
            <a:r>
              <a:rPr lang="en-US" altLang="en-US" sz="1600" dirty="0">
                <a:latin typeface="Calibri (Body)"/>
              </a:rPr>
              <a:t>Food Security Allowance was distributed for 36 days between March 16 to May 03, until summer vacation began</a:t>
            </a:r>
          </a:p>
        </p:txBody>
      </p:sp>
      <p:graphicFrame>
        <p:nvGraphicFramePr>
          <p:cNvPr id="7" name="Table 6">
            <a:extLst>
              <a:ext uri="{FF2B5EF4-FFF2-40B4-BE49-F238E27FC236}">
                <a16:creationId xmlns="" xmlns:a16="http://schemas.microsoft.com/office/drawing/2014/main" id="{45C42D06-FB92-4B6B-B89A-BCB9A8436F3B}"/>
              </a:ext>
            </a:extLst>
          </p:cNvPr>
          <p:cNvGraphicFramePr>
            <a:graphicFrameLocks noGrp="1"/>
          </p:cNvGraphicFramePr>
          <p:nvPr>
            <p:extLst>
              <p:ext uri="{D42A27DB-BD31-4B8C-83A1-F6EECF244321}">
                <p14:modId xmlns="" xmlns:p14="http://schemas.microsoft.com/office/powerpoint/2010/main" val="2228170213"/>
              </p:ext>
            </p:extLst>
          </p:nvPr>
        </p:nvGraphicFramePr>
        <p:xfrm>
          <a:off x="3895881" y="1853296"/>
          <a:ext cx="4530910" cy="1752601"/>
        </p:xfrm>
        <a:graphic>
          <a:graphicData uri="http://schemas.openxmlformats.org/drawingml/2006/table">
            <a:tbl>
              <a:tblPr firstRow="1" firstCol="1">
                <a:tableStyleId>{21E4AEA4-8DFA-4A89-87EB-49C32662AFE0}</a:tableStyleId>
              </a:tblPr>
              <a:tblGrid>
                <a:gridCol w="873234">
                  <a:extLst>
                    <a:ext uri="{9D8B030D-6E8A-4147-A177-3AD203B41FA5}">
                      <a16:colId xmlns="" xmlns:a16="http://schemas.microsoft.com/office/drawing/2014/main" val="20000"/>
                    </a:ext>
                  </a:extLst>
                </a:gridCol>
                <a:gridCol w="879571">
                  <a:extLst>
                    <a:ext uri="{9D8B030D-6E8A-4147-A177-3AD203B41FA5}">
                      <a16:colId xmlns="" xmlns:a16="http://schemas.microsoft.com/office/drawing/2014/main" val="20001"/>
                    </a:ext>
                  </a:extLst>
                </a:gridCol>
                <a:gridCol w="877266">
                  <a:extLst>
                    <a:ext uri="{9D8B030D-6E8A-4147-A177-3AD203B41FA5}">
                      <a16:colId xmlns="" xmlns:a16="http://schemas.microsoft.com/office/drawing/2014/main" val="20002"/>
                    </a:ext>
                  </a:extLst>
                </a:gridCol>
                <a:gridCol w="907795">
                  <a:extLst>
                    <a:ext uri="{9D8B030D-6E8A-4147-A177-3AD203B41FA5}">
                      <a16:colId xmlns="" xmlns:a16="http://schemas.microsoft.com/office/drawing/2014/main" val="20003"/>
                    </a:ext>
                  </a:extLst>
                </a:gridCol>
                <a:gridCol w="993044">
                  <a:extLst>
                    <a:ext uri="{9D8B030D-6E8A-4147-A177-3AD203B41FA5}">
                      <a16:colId xmlns="" xmlns:a16="http://schemas.microsoft.com/office/drawing/2014/main" val="20004"/>
                    </a:ext>
                  </a:extLst>
                </a:gridCol>
              </a:tblGrid>
              <a:tr h="591648">
                <a:tc>
                  <a:txBody>
                    <a:bodyPr/>
                    <a:lstStyle/>
                    <a:p>
                      <a:pPr marL="0" marR="0" algn="ctr">
                        <a:lnSpc>
                          <a:spcPct val="115000"/>
                        </a:lnSpc>
                        <a:spcBef>
                          <a:spcPts val="0"/>
                        </a:spcBef>
                        <a:spcAft>
                          <a:spcPts val="0"/>
                        </a:spcAft>
                      </a:pPr>
                      <a:r>
                        <a:rPr lang="en-US" sz="1100" dirty="0"/>
                        <a:t>Standard</a:t>
                      </a:r>
                      <a:endParaRPr lang="en-US" sz="1050" b="1" dirty="0">
                        <a:solidFill>
                          <a:schemeClr val="bg1"/>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Number of Children</a:t>
                      </a:r>
                      <a:endParaRPr lang="en-US" sz="1000" b="1" dirty="0">
                        <a:solidFill>
                          <a:schemeClr val="bg1"/>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Number of days</a:t>
                      </a:r>
                      <a:endParaRPr lang="en-US" sz="1000" b="1" dirty="0">
                        <a:solidFill>
                          <a:schemeClr val="bg1"/>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Food grain (in MTs)</a:t>
                      </a:r>
                      <a:endParaRPr lang="en-US" sz="1000" b="1" dirty="0">
                        <a:solidFill>
                          <a:schemeClr val="bg1"/>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Cooking Cost         (Rs in </a:t>
                      </a:r>
                      <a:r>
                        <a:rPr lang="en-US" sz="1100" dirty="0" err="1"/>
                        <a:t>Lakh</a:t>
                      </a:r>
                      <a:r>
                        <a:rPr lang="en-US" sz="1100" dirty="0"/>
                        <a:t>)</a:t>
                      </a:r>
                      <a:endParaRPr lang="en-US" sz="1000" b="1" dirty="0">
                        <a:solidFill>
                          <a:schemeClr val="bg1"/>
                        </a:solidFill>
                        <a:latin typeface="Calibri (Body)"/>
                        <a:ea typeface="Times New Roman"/>
                        <a:cs typeface="Shruti"/>
                      </a:endParaRPr>
                    </a:p>
                  </a:txBody>
                  <a:tcPr marL="68580" marR="68580" marT="0" marB="0" anchor="ctr"/>
                </a:tc>
                <a:extLst>
                  <a:ext uri="{0D108BD9-81ED-4DB2-BD59-A6C34878D82A}">
                    <a16:rowId xmlns="" xmlns:a16="http://schemas.microsoft.com/office/drawing/2014/main" val="10000"/>
                  </a:ext>
                </a:extLst>
              </a:tr>
              <a:tr h="379359">
                <a:tc>
                  <a:txBody>
                    <a:bodyPr/>
                    <a:lstStyle/>
                    <a:p>
                      <a:pPr marL="0" marR="0" algn="ctr">
                        <a:lnSpc>
                          <a:spcPct val="115000"/>
                        </a:lnSpc>
                        <a:spcBef>
                          <a:spcPts val="0"/>
                        </a:spcBef>
                        <a:spcAft>
                          <a:spcPts val="0"/>
                        </a:spcAft>
                      </a:pPr>
                      <a:r>
                        <a:rPr lang="en-US" sz="1100" dirty="0"/>
                        <a:t>Primary</a:t>
                      </a:r>
                      <a:endParaRPr lang="en-US" sz="1000" b="0" dirty="0">
                        <a:solidFill>
                          <a:srgbClr val="002060"/>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32,67,671</a:t>
                      </a:r>
                      <a:endParaRPr lang="en-US" sz="1000" dirty="0">
                        <a:solidFill>
                          <a:srgbClr val="002060"/>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36</a:t>
                      </a:r>
                      <a:endParaRPr lang="en-US" sz="1000" dirty="0">
                        <a:solidFill>
                          <a:srgbClr val="002060"/>
                        </a:solidFill>
                        <a:latin typeface="Calibri (Body)"/>
                        <a:ea typeface="Times New Roman"/>
                        <a:cs typeface="Shruti"/>
                      </a:endParaRPr>
                    </a:p>
                  </a:txBody>
                  <a:tcPr marL="68580" marR="68580" marT="0" marB="0" anchor="ctr"/>
                </a:tc>
                <a:tc>
                  <a:txBody>
                    <a:bodyPr/>
                    <a:lstStyle/>
                    <a:p>
                      <a:pPr algn="ctr" rtl="0" fontAlgn="ctr"/>
                      <a:r>
                        <a:rPr lang="en-US" sz="1100" u="none" strike="noStrike" dirty="0"/>
                        <a:t>11,763.62</a:t>
                      </a:r>
                      <a:endParaRPr lang="en-US" sz="1100" b="0" i="0" u="none" strike="noStrike" dirty="0">
                        <a:solidFill>
                          <a:srgbClr val="002060"/>
                        </a:solidFill>
                        <a:latin typeface="Calibri (Body)"/>
                      </a:endParaRPr>
                    </a:p>
                  </a:txBody>
                  <a:tcPr marL="9525" marR="9525" marT="9525" marB="0" anchor="ctr"/>
                </a:tc>
                <a:tc>
                  <a:txBody>
                    <a:bodyPr/>
                    <a:lstStyle/>
                    <a:p>
                      <a:pPr algn="ctr" rtl="0" fontAlgn="ctr"/>
                      <a:r>
                        <a:rPr lang="en-US" sz="1100" u="none" strike="noStrike" dirty="0"/>
                        <a:t>5,834.75</a:t>
                      </a:r>
                      <a:endParaRPr lang="en-US" sz="1100" b="0" i="0" u="none" strike="noStrike" dirty="0">
                        <a:solidFill>
                          <a:srgbClr val="002060"/>
                        </a:solidFill>
                        <a:latin typeface="Calibri (Body)"/>
                      </a:endParaRPr>
                    </a:p>
                  </a:txBody>
                  <a:tcPr marL="9525" marR="9525" marT="9525" marB="0" anchor="ctr"/>
                </a:tc>
                <a:extLst>
                  <a:ext uri="{0D108BD9-81ED-4DB2-BD59-A6C34878D82A}">
                    <a16:rowId xmlns="" xmlns:a16="http://schemas.microsoft.com/office/drawing/2014/main" val="10001"/>
                  </a:ext>
                </a:extLst>
              </a:tr>
              <a:tr h="427907">
                <a:tc>
                  <a:txBody>
                    <a:bodyPr/>
                    <a:lstStyle/>
                    <a:p>
                      <a:pPr marL="0" marR="0" algn="ctr">
                        <a:lnSpc>
                          <a:spcPct val="115000"/>
                        </a:lnSpc>
                        <a:spcBef>
                          <a:spcPts val="0"/>
                        </a:spcBef>
                        <a:spcAft>
                          <a:spcPts val="0"/>
                        </a:spcAft>
                      </a:pPr>
                      <a:r>
                        <a:rPr lang="en-US" sz="1100" dirty="0"/>
                        <a:t>Upper Primary</a:t>
                      </a:r>
                      <a:endParaRPr lang="en-US" sz="1000" b="0" dirty="0">
                        <a:solidFill>
                          <a:srgbClr val="002060"/>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19,04,617</a:t>
                      </a:r>
                      <a:endParaRPr lang="en-US" sz="1000" dirty="0">
                        <a:solidFill>
                          <a:srgbClr val="002060"/>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36</a:t>
                      </a:r>
                      <a:endParaRPr lang="en-US" sz="1000" dirty="0">
                        <a:solidFill>
                          <a:srgbClr val="002060"/>
                        </a:solidFill>
                        <a:latin typeface="Calibri (Body)"/>
                        <a:ea typeface="Times New Roman"/>
                        <a:cs typeface="Shruti"/>
                      </a:endParaRPr>
                    </a:p>
                  </a:txBody>
                  <a:tcPr marL="68580" marR="68580" marT="0" marB="0" anchor="ctr"/>
                </a:tc>
                <a:tc>
                  <a:txBody>
                    <a:bodyPr/>
                    <a:lstStyle/>
                    <a:p>
                      <a:pPr algn="ctr" rtl="0" fontAlgn="ctr"/>
                      <a:r>
                        <a:rPr lang="en-US" sz="1100" u="none" strike="noStrike" dirty="0"/>
                        <a:t>10,284.93</a:t>
                      </a:r>
                      <a:endParaRPr lang="en-US" sz="1100" b="0" i="0" u="none" strike="noStrike" dirty="0">
                        <a:solidFill>
                          <a:srgbClr val="002060"/>
                        </a:solidFill>
                        <a:latin typeface="Calibri (Body)"/>
                      </a:endParaRPr>
                    </a:p>
                  </a:txBody>
                  <a:tcPr marL="9525" marR="9525" marT="9525" marB="0" anchor="ctr"/>
                </a:tc>
                <a:tc>
                  <a:txBody>
                    <a:bodyPr/>
                    <a:lstStyle/>
                    <a:p>
                      <a:pPr algn="ctr" rtl="0" fontAlgn="ctr"/>
                      <a:r>
                        <a:rPr lang="en-US" sz="1100" u="none" strike="noStrike" dirty="0"/>
                        <a:t>4,772.21</a:t>
                      </a:r>
                      <a:endParaRPr lang="en-US" sz="1100" b="0" i="0" u="none" strike="noStrike" dirty="0">
                        <a:solidFill>
                          <a:srgbClr val="002060"/>
                        </a:solidFill>
                        <a:latin typeface="Calibri (Body)"/>
                      </a:endParaRPr>
                    </a:p>
                  </a:txBody>
                  <a:tcPr marL="9525" marR="9525" marT="9525" marB="0" anchor="ctr"/>
                </a:tc>
                <a:extLst>
                  <a:ext uri="{0D108BD9-81ED-4DB2-BD59-A6C34878D82A}">
                    <a16:rowId xmlns="" xmlns:a16="http://schemas.microsoft.com/office/drawing/2014/main" val="10002"/>
                  </a:ext>
                </a:extLst>
              </a:tr>
              <a:tr h="353687">
                <a:tc>
                  <a:txBody>
                    <a:bodyPr/>
                    <a:lstStyle/>
                    <a:p>
                      <a:pPr marL="0" marR="0" algn="ctr">
                        <a:lnSpc>
                          <a:spcPct val="115000"/>
                        </a:lnSpc>
                        <a:spcBef>
                          <a:spcPts val="0"/>
                        </a:spcBef>
                        <a:spcAft>
                          <a:spcPts val="0"/>
                        </a:spcAft>
                      </a:pPr>
                      <a:r>
                        <a:rPr lang="en-US" sz="1100" dirty="0"/>
                        <a:t>Total</a:t>
                      </a:r>
                      <a:endParaRPr lang="en-US" sz="1000" b="0" dirty="0">
                        <a:solidFill>
                          <a:srgbClr val="002060"/>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51,72,288</a:t>
                      </a:r>
                      <a:endParaRPr lang="en-US" sz="1000" b="1" dirty="0">
                        <a:solidFill>
                          <a:srgbClr val="002060"/>
                        </a:solidFill>
                        <a:latin typeface="Calibri (Body)"/>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36</a:t>
                      </a:r>
                      <a:endParaRPr lang="en-US" sz="1000" b="1" dirty="0">
                        <a:solidFill>
                          <a:srgbClr val="002060"/>
                        </a:solidFill>
                        <a:latin typeface="Calibri (Body)"/>
                        <a:ea typeface="Times New Roman"/>
                        <a:cs typeface="Shruti"/>
                      </a:endParaRPr>
                    </a:p>
                  </a:txBody>
                  <a:tcPr marL="68580" marR="68580" marT="0" marB="0" anchor="ctr"/>
                </a:tc>
                <a:tc>
                  <a:txBody>
                    <a:bodyPr/>
                    <a:lstStyle/>
                    <a:p>
                      <a:pPr algn="ctr" rtl="0" fontAlgn="ctr"/>
                      <a:r>
                        <a:rPr lang="en-US" sz="1100" u="none" strike="noStrike" dirty="0"/>
                        <a:t>22,048.55</a:t>
                      </a:r>
                      <a:endParaRPr lang="en-US" sz="1100" b="1" i="0" u="none" strike="noStrike" dirty="0">
                        <a:solidFill>
                          <a:srgbClr val="002060"/>
                        </a:solidFill>
                        <a:latin typeface="Calibri (Body)"/>
                      </a:endParaRPr>
                    </a:p>
                  </a:txBody>
                  <a:tcPr marL="9525" marR="9525" marT="9525" marB="0" anchor="ctr"/>
                </a:tc>
                <a:tc>
                  <a:txBody>
                    <a:bodyPr/>
                    <a:lstStyle/>
                    <a:p>
                      <a:pPr algn="ctr" rtl="0" fontAlgn="ctr"/>
                      <a:r>
                        <a:rPr lang="en-US" sz="1100" u="none" strike="noStrike" dirty="0"/>
                        <a:t>10,606.96</a:t>
                      </a:r>
                      <a:endParaRPr lang="en-US" sz="1100" b="1" i="0" u="none" strike="noStrike" dirty="0">
                        <a:solidFill>
                          <a:srgbClr val="002060"/>
                        </a:solidFill>
                        <a:latin typeface="Calibri (Body)"/>
                      </a:endParaRPr>
                    </a:p>
                  </a:txBody>
                  <a:tcPr marL="9525" marR="9525" marT="9525"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212718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altLang="en-US" sz="2550" dirty="0"/>
              <a:t>Tracking Student Attendance Data and MDM MIS Data on a Daily Basis</a:t>
            </a:r>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1257790"/>
            <a:ext cx="4770193" cy="2348583"/>
          </a:xfrm>
        </p:spPr>
        <p:txBody>
          <a:bodyPr anchor="ctr">
            <a:noAutofit/>
          </a:bodyPr>
          <a:lstStyle/>
          <a:p>
            <a:pPr marL="0" indent="0">
              <a:lnSpc>
                <a:spcPct val="150000"/>
              </a:lnSpc>
              <a:spcBef>
                <a:spcPts val="300"/>
              </a:spcBef>
              <a:spcAft>
                <a:spcPts val="300"/>
              </a:spcAft>
              <a:buClr>
                <a:srgbClr val="002060"/>
              </a:buClr>
              <a:buNone/>
            </a:pPr>
            <a:r>
              <a:rPr lang="en-US" altLang="en-US" sz="1600" dirty="0">
                <a:latin typeface="Calibri (Body)"/>
              </a:rPr>
              <a:t>School Support team out of Command and Control Centre, Gandhinagar monitors daily attendance and meal served data daily and highlight mis matches, if any for the corrective actions</a:t>
            </a:r>
          </a:p>
        </p:txBody>
      </p:sp>
    </p:spTree>
    <p:extLst>
      <p:ext uri="{BB962C8B-B14F-4D97-AF65-F5344CB8AC3E}">
        <p14:creationId xmlns="" xmlns:p14="http://schemas.microsoft.com/office/powerpoint/2010/main" val="24646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altLang="en-US" sz="2550" dirty="0"/>
              <a:t>New App to Manage Stock and Supplies</a:t>
            </a:r>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1257790"/>
            <a:ext cx="4770193" cy="2348583"/>
          </a:xfrm>
        </p:spPr>
        <p:txBody>
          <a:bodyPr anchor="ctr">
            <a:noAutofit/>
          </a:bodyPr>
          <a:lstStyle/>
          <a:p>
            <a:pPr>
              <a:lnSpc>
                <a:spcPct val="150000"/>
              </a:lnSpc>
              <a:spcBef>
                <a:spcPts val="300"/>
              </a:spcBef>
              <a:spcAft>
                <a:spcPts val="300"/>
              </a:spcAft>
              <a:buClr>
                <a:srgbClr val="002060"/>
              </a:buClr>
            </a:pPr>
            <a:r>
              <a:rPr lang="en-US" altLang="en-US" sz="1600" dirty="0">
                <a:latin typeface="Calibri (Body)"/>
              </a:rPr>
              <a:t>An integrated app for managing stock, demand, distribution and monitoring till school level has been developed band being tested on ground</a:t>
            </a:r>
          </a:p>
          <a:p>
            <a:pPr>
              <a:lnSpc>
                <a:spcPct val="150000"/>
              </a:lnSpc>
              <a:spcBef>
                <a:spcPts val="300"/>
              </a:spcBef>
              <a:spcAft>
                <a:spcPts val="300"/>
              </a:spcAft>
              <a:buClr>
                <a:srgbClr val="002060"/>
              </a:buClr>
            </a:pPr>
            <a:r>
              <a:rPr lang="en-US" altLang="en-US" sz="1600" dirty="0">
                <a:latin typeface="Calibri (Body)"/>
              </a:rPr>
              <a:t>Indents for stock requirements are auto- generated based on real-time data</a:t>
            </a:r>
          </a:p>
        </p:txBody>
      </p:sp>
    </p:spTree>
    <p:extLst>
      <p:ext uri="{BB962C8B-B14F-4D97-AF65-F5344CB8AC3E}">
        <p14:creationId xmlns="" xmlns:p14="http://schemas.microsoft.com/office/powerpoint/2010/main" val="348036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sz="2550" dirty="0"/>
              <a:t>Kitchen Garden</a:t>
            </a:r>
            <a:endParaRPr lang="en-US" altLang="en-US" sz="2550" dirty="0"/>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971550"/>
            <a:ext cx="4770193" cy="3200400"/>
          </a:xfrm>
        </p:spPr>
        <p:txBody>
          <a:bodyPr anchor="ctr">
            <a:noAutofit/>
          </a:bodyPr>
          <a:lstStyle/>
          <a:p>
            <a:pPr>
              <a:spcBef>
                <a:spcPts val="300"/>
              </a:spcBef>
              <a:spcAft>
                <a:spcPts val="300"/>
              </a:spcAft>
              <a:buClr>
                <a:srgbClr val="002060"/>
              </a:buClr>
            </a:pPr>
            <a:r>
              <a:rPr lang="en-US" altLang="en-US" sz="1600" dirty="0">
                <a:latin typeface="Calibri (Body)"/>
              </a:rPr>
              <a:t>The vegetables &amp; fruits grown in these Kitchen Gardens are used in the preparation of MDM</a:t>
            </a:r>
          </a:p>
          <a:p>
            <a:pPr>
              <a:spcBef>
                <a:spcPts val="300"/>
              </a:spcBef>
              <a:spcAft>
                <a:spcPts val="300"/>
              </a:spcAft>
              <a:buClr>
                <a:srgbClr val="002060"/>
              </a:buClr>
            </a:pPr>
            <a:r>
              <a:rPr lang="en-US" altLang="en-US" sz="1600" dirty="0">
                <a:latin typeface="Calibri (Body)"/>
              </a:rPr>
              <a:t>In 2019-20, total 10,212 Kitchen Garden are </a:t>
            </a:r>
            <a:r>
              <a:rPr lang="en-US" altLang="en-US" sz="1600" dirty="0" err="1">
                <a:latin typeface="Calibri (Body)"/>
              </a:rPr>
              <a:t>deeveloped</a:t>
            </a:r>
            <a:r>
              <a:rPr lang="en-US" altLang="en-US" sz="1600" dirty="0">
                <a:latin typeface="Calibri (Body)"/>
              </a:rPr>
              <a:t> In schools. </a:t>
            </a:r>
          </a:p>
          <a:p>
            <a:pPr>
              <a:spcBef>
                <a:spcPts val="300"/>
              </a:spcBef>
              <a:spcAft>
                <a:spcPts val="300"/>
              </a:spcAft>
              <a:buClr>
                <a:srgbClr val="002060"/>
              </a:buClr>
            </a:pPr>
            <a:r>
              <a:rPr lang="en-US" altLang="en-US" sz="1600" dirty="0">
                <a:latin typeface="Calibri (Body)"/>
              </a:rPr>
              <a:t>9,844 Kitchen Gardens are proposed to be developed in 2020-21</a:t>
            </a:r>
          </a:p>
          <a:p>
            <a:pPr>
              <a:spcBef>
                <a:spcPts val="300"/>
              </a:spcBef>
              <a:spcAft>
                <a:spcPts val="300"/>
              </a:spcAft>
              <a:buClr>
                <a:srgbClr val="002060"/>
              </a:buClr>
            </a:pPr>
            <a:r>
              <a:rPr lang="en-US" altLang="en-US" sz="1600" dirty="0">
                <a:latin typeface="Calibri (Body)"/>
              </a:rPr>
              <a:t>Cost of the initiative is estimated to be Rs. 4.92 Crore @ Rs.5,000 per unit of Kitchen Garden</a:t>
            </a:r>
          </a:p>
          <a:p>
            <a:pPr>
              <a:spcBef>
                <a:spcPts val="300"/>
              </a:spcBef>
              <a:spcAft>
                <a:spcPts val="300"/>
              </a:spcAft>
              <a:buClr>
                <a:srgbClr val="002060"/>
              </a:buClr>
            </a:pPr>
            <a:r>
              <a:rPr lang="en-US" altLang="en-US" sz="1600" dirty="0">
                <a:latin typeface="Calibri (Body)"/>
              </a:rPr>
              <a:t>Proposed cost breakup of the total estimate of Rs. 492.20 Lacs is as follows:</a:t>
            </a:r>
          </a:p>
          <a:p>
            <a:pPr marL="0" indent="0" defTabSz="1001713">
              <a:spcBef>
                <a:spcPts val="300"/>
              </a:spcBef>
              <a:spcAft>
                <a:spcPts val="300"/>
              </a:spcAft>
              <a:buClr>
                <a:srgbClr val="002060"/>
              </a:buClr>
              <a:buNone/>
              <a:tabLst>
                <a:tab pos="342900" algn="l"/>
              </a:tabLst>
            </a:pPr>
            <a:r>
              <a:rPr lang="en-US" altLang="en-US" sz="1600" dirty="0">
                <a:latin typeface="Calibri (Body)"/>
              </a:rPr>
              <a:t>	60% Central share 	: 295.32 Lakhs</a:t>
            </a:r>
          </a:p>
          <a:p>
            <a:pPr marL="0" indent="0" defTabSz="1001713">
              <a:spcBef>
                <a:spcPts val="300"/>
              </a:spcBef>
              <a:spcAft>
                <a:spcPts val="300"/>
              </a:spcAft>
              <a:buClr>
                <a:srgbClr val="002060"/>
              </a:buClr>
              <a:buNone/>
              <a:tabLst>
                <a:tab pos="342900" algn="l"/>
              </a:tabLst>
            </a:pPr>
            <a:r>
              <a:rPr lang="en-US" altLang="en-US" sz="1600" dirty="0">
                <a:latin typeface="Calibri (Body)"/>
              </a:rPr>
              <a:t>	40% State share 	: 196.88 Lakhs</a:t>
            </a:r>
          </a:p>
          <a:p>
            <a:pPr>
              <a:spcBef>
                <a:spcPts val="300"/>
              </a:spcBef>
              <a:spcAft>
                <a:spcPts val="300"/>
              </a:spcAft>
              <a:buClr>
                <a:srgbClr val="002060"/>
              </a:buClr>
            </a:pPr>
            <a:endParaRPr lang="en-US" altLang="en-US" sz="1600" dirty="0">
              <a:latin typeface="Calibri (Body)"/>
            </a:endParaRPr>
          </a:p>
        </p:txBody>
      </p:sp>
    </p:spTree>
    <p:extLst>
      <p:ext uri="{BB962C8B-B14F-4D97-AF65-F5344CB8AC3E}">
        <p14:creationId xmlns="" xmlns:p14="http://schemas.microsoft.com/office/powerpoint/2010/main" val="322756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6" name="Title 5">
            <a:extLst>
              <a:ext uri="{FF2B5EF4-FFF2-40B4-BE49-F238E27FC236}">
                <a16:creationId xmlns="" xmlns:a16="http://schemas.microsoft.com/office/drawing/2014/main" id="{9E5A6702-54AF-4B0D-8A57-9F0DDEED11A5}"/>
              </a:ext>
            </a:extLst>
          </p:cNvPr>
          <p:cNvSpPr>
            <a:spLocks noGrp="1"/>
          </p:cNvSpPr>
          <p:nvPr>
            <p:ph type="title"/>
          </p:nvPr>
        </p:nvSpPr>
        <p:spPr>
          <a:xfrm>
            <a:off x="592624" y="380307"/>
            <a:ext cx="6927525" cy="891713"/>
          </a:xfrm>
        </p:spPr>
        <p:txBody>
          <a:bodyPr anchor="b">
            <a:normAutofit/>
          </a:bodyPr>
          <a:lstStyle/>
          <a:p>
            <a:r>
              <a:rPr lang="en-US" dirty="0">
                <a:latin typeface="+mn-lt"/>
              </a:rPr>
              <a:t>Agenda</a:t>
            </a:r>
            <a:endParaRPr lang="en-IN" i="1" dirty="0">
              <a:latin typeface="+mn-lt"/>
            </a:endParaRPr>
          </a:p>
        </p:txBody>
      </p:sp>
      <p:grpSp>
        <p:nvGrpSpPr>
          <p:cNvPr id="14" name="Group 13">
            <a:extLst>
              <a:ext uri="{FF2B5EF4-FFF2-40B4-BE49-F238E27FC236}">
                <a16:creationId xmlns=""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1498776"/>
            <a:ext cx="8771312" cy="586632"/>
            <a:chOff x="-2" y="1998368"/>
            <a:chExt cx="11695083" cy="782176"/>
          </a:xfrm>
        </p:grpSpPr>
        <p:sp>
          <p:nvSpPr>
            <p:cNvPr id="15" name="Rectangle 14">
              <a:extLst>
                <a:ext uri="{FF2B5EF4-FFF2-40B4-BE49-F238E27FC236}">
                  <a16:creationId xmlns=""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16" name="Rectangle 15">
              <a:extLst>
                <a:ext uri="{FF2B5EF4-FFF2-40B4-BE49-F238E27FC236}">
                  <a16:creationId xmlns=""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grpSp>
      <p:sp>
        <p:nvSpPr>
          <p:cNvPr id="18" name="Rectangle 17">
            <a:extLst>
              <a:ext uri="{FF2B5EF4-FFF2-40B4-BE49-F238E27FC236}">
                <a16:creationId xmlns=""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52310"/>
            <a:ext cx="8537522"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7" name="Content Placeholder 6">
            <a:extLst>
              <a:ext uri="{FF2B5EF4-FFF2-40B4-BE49-F238E27FC236}">
                <a16:creationId xmlns="" xmlns:a16="http://schemas.microsoft.com/office/drawing/2014/main" id="{A5569480-950C-4F6A-8401-B95D92EE39E1}"/>
              </a:ext>
            </a:extLst>
          </p:cNvPr>
          <p:cNvSpPr>
            <a:spLocks noGrp="1"/>
          </p:cNvSpPr>
          <p:nvPr>
            <p:ph idx="1"/>
          </p:nvPr>
        </p:nvSpPr>
        <p:spPr>
          <a:xfrm>
            <a:off x="580764" y="1791913"/>
            <a:ext cx="7607751" cy="2576648"/>
          </a:xfrm>
        </p:spPr>
        <p:txBody>
          <a:bodyPr anchor="ctr">
            <a:normAutofit/>
          </a:bodyPr>
          <a:lstStyle/>
          <a:p>
            <a:pPr marL="0" indent="0">
              <a:lnSpc>
                <a:spcPct val="150000"/>
              </a:lnSpc>
              <a:buNone/>
            </a:pPr>
            <a:r>
              <a:rPr lang="en-IN" sz="1800" dirty="0"/>
              <a:t>1. Mid Day Meal Scheme in Gujarat</a:t>
            </a:r>
          </a:p>
          <a:p>
            <a:pPr marL="0" indent="0">
              <a:lnSpc>
                <a:spcPct val="150000"/>
              </a:lnSpc>
              <a:buNone/>
            </a:pPr>
            <a:r>
              <a:rPr lang="en-IN" sz="1800" dirty="0"/>
              <a:t>2. AWP-PAB for 2020-21</a:t>
            </a:r>
          </a:p>
          <a:p>
            <a:pPr marL="0" indent="0">
              <a:lnSpc>
                <a:spcPct val="150000"/>
              </a:lnSpc>
              <a:buNone/>
            </a:pPr>
            <a:r>
              <a:rPr lang="en-IN" sz="1800" dirty="0"/>
              <a:t>3. Initiatives by the State Government</a:t>
            </a:r>
          </a:p>
          <a:p>
            <a:pPr marL="0" indent="0">
              <a:lnSpc>
                <a:spcPct val="150000"/>
              </a:lnSpc>
              <a:buNone/>
            </a:pPr>
            <a:r>
              <a:rPr lang="en-IN" sz="1800" dirty="0"/>
              <a:t>4.</a:t>
            </a:r>
            <a:r>
              <a:rPr lang="en-US" sz="1800" dirty="0"/>
              <a:t> New proposals</a:t>
            </a:r>
            <a:endParaRPr lang="en-IN" sz="1800" dirty="0"/>
          </a:p>
          <a:p>
            <a:pPr marL="0" indent="0">
              <a:lnSpc>
                <a:spcPct val="150000"/>
              </a:lnSpc>
              <a:buNone/>
            </a:pPr>
            <a:r>
              <a:rPr lang="en-IN" sz="1800" dirty="0"/>
              <a:t>5. Good practices by the State Government</a:t>
            </a:r>
          </a:p>
        </p:txBody>
      </p:sp>
    </p:spTree>
    <p:extLst>
      <p:ext uri="{BB962C8B-B14F-4D97-AF65-F5344CB8AC3E}">
        <p14:creationId xmlns="" xmlns:p14="http://schemas.microsoft.com/office/powerpoint/2010/main" val="2043988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altLang="en-US" sz="2550" dirty="0"/>
              <a:t>Improving Nutrition through Fortification</a:t>
            </a:r>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971550"/>
            <a:ext cx="4770193" cy="3139933"/>
          </a:xfrm>
        </p:spPr>
        <p:txBody>
          <a:bodyPr anchor="ctr">
            <a:noAutofit/>
          </a:bodyPr>
          <a:lstStyle/>
          <a:p>
            <a:pPr>
              <a:spcBef>
                <a:spcPts val="300"/>
              </a:spcBef>
              <a:spcAft>
                <a:spcPts val="300"/>
              </a:spcAft>
              <a:buClr>
                <a:srgbClr val="002060"/>
              </a:buClr>
            </a:pPr>
            <a:r>
              <a:rPr lang="en-US" altLang="en-US" sz="1600" dirty="0">
                <a:latin typeface="Calibri (Body)"/>
              </a:rPr>
              <a:t>Fortified rice addresses Folic acid, Iron and Vitamin B12 requirements among the children</a:t>
            </a:r>
          </a:p>
          <a:p>
            <a:pPr>
              <a:spcBef>
                <a:spcPts val="300"/>
              </a:spcBef>
              <a:spcAft>
                <a:spcPts val="300"/>
              </a:spcAft>
              <a:buClr>
                <a:srgbClr val="002060"/>
              </a:buClr>
            </a:pPr>
            <a:r>
              <a:rPr lang="en-US" altLang="en-US" sz="1600" dirty="0">
                <a:latin typeface="Calibri (Body)"/>
              </a:rPr>
              <a:t>Fortified rice will be added to the MDM where prevalence of malnourishment is high and for the vulnerable groups like children of salt-pan workers in Desert area of Kutch region.</a:t>
            </a:r>
          </a:p>
          <a:p>
            <a:pPr>
              <a:spcBef>
                <a:spcPts val="300"/>
              </a:spcBef>
              <a:spcAft>
                <a:spcPts val="300"/>
              </a:spcAft>
              <a:buClr>
                <a:srgbClr val="002060"/>
              </a:buClr>
            </a:pPr>
            <a:r>
              <a:rPr lang="en-US" altLang="en-US" sz="1600" dirty="0">
                <a:latin typeface="Calibri (Body)"/>
              </a:rPr>
              <a:t>Pilot project has been started in Narmada district by Food Civil Supply and Consumer Affairs Department for implementation of rice fortification project</a:t>
            </a:r>
          </a:p>
          <a:p>
            <a:pPr>
              <a:spcBef>
                <a:spcPts val="300"/>
              </a:spcBef>
              <a:spcAft>
                <a:spcPts val="300"/>
              </a:spcAft>
              <a:buClr>
                <a:srgbClr val="002060"/>
              </a:buClr>
            </a:pPr>
            <a:endParaRPr lang="en-US" altLang="en-US" sz="1600" dirty="0">
              <a:latin typeface="Calibri (Body)"/>
            </a:endParaRPr>
          </a:p>
        </p:txBody>
      </p:sp>
    </p:spTree>
    <p:extLst>
      <p:ext uri="{BB962C8B-B14F-4D97-AF65-F5344CB8AC3E}">
        <p14:creationId xmlns="" xmlns:p14="http://schemas.microsoft.com/office/powerpoint/2010/main" val="162069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altLang="en-US" sz="2550" dirty="0"/>
              <a:t>Expansion of </a:t>
            </a:r>
            <a:r>
              <a:rPr lang="en-US" altLang="en-US" sz="2550" dirty="0" err="1"/>
              <a:t>Centralised</a:t>
            </a:r>
            <a:r>
              <a:rPr lang="en-US" altLang="en-US" sz="2550" dirty="0"/>
              <a:t> Kitchens</a:t>
            </a:r>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971550"/>
            <a:ext cx="4770193" cy="3139933"/>
          </a:xfrm>
        </p:spPr>
        <p:txBody>
          <a:bodyPr anchor="ctr">
            <a:noAutofit/>
          </a:bodyPr>
          <a:lstStyle/>
          <a:p>
            <a:pPr marL="0" indent="0">
              <a:spcBef>
                <a:spcPts val="300"/>
              </a:spcBef>
              <a:spcAft>
                <a:spcPts val="300"/>
              </a:spcAft>
              <a:buClr>
                <a:srgbClr val="002060"/>
              </a:buClr>
              <a:buNone/>
            </a:pPr>
            <a:r>
              <a:rPr lang="en-US" altLang="en-US" sz="1600" dirty="0">
                <a:latin typeface="Calibri (Body)"/>
              </a:rPr>
              <a:t>It is proposed to start new </a:t>
            </a:r>
            <a:r>
              <a:rPr lang="en-US" altLang="en-US" sz="1600" dirty="0" err="1">
                <a:latin typeface="Calibri (Body)"/>
              </a:rPr>
              <a:t>centralised</a:t>
            </a:r>
            <a:r>
              <a:rPr lang="en-US" altLang="en-US" sz="1600" dirty="0">
                <a:latin typeface="Calibri (Body)"/>
              </a:rPr>
              <a:t> kitchens in the academic year 2020-21</a:t>
            </a:r>
          </a:p>
          <a:p>
            <a:pPr>
              <a:spcBef>
                <a:spcPts val="300"/>
              </a:spcBef>
              <a:spcAft>
                <a:spcPts val="300"/>
              </a:spcAft>
              <a:buClr>
                <a:srgbClr val="002060"/>
              </a:buClr>
            </a:pPr>
            <a:r>
              <a:rPr lang="en-US" altLang="en-US" sz="1600" dirty="0">
                <a:latin typeface="Calibri (Body)"/>
              </a:rPr>
              <a:t>92 new centers by </a:t>
            </a:r>
            <a:r>
              <a:rPr lang="en-US" altLang="en-US" sz="1600" dirty="0" err="1">
                <a:latin typeface="Calibri (Body)"/>
              </a:rPr>
              <a:t>AkshayPatra</a:t>
            </a:r>
            <a:r>
              <a:rPr lang="en-US" altLang="en-US" sz="1600" dirty="0">
                <a:latin typeface="Calibri (Body)"/>
              </a:rPr>
              <a:t> in Jamnagar Rural and </a:t>
            </a:r>
            <a:r>
              <a:rPr lang="en-US" altLang="en-US" sz="1600" dirty="0" err="1">
                <a:latin typeface="Calibri (Body)"/>
              </a:rPr>
              <a:t>Lalpur</a:t>
            </a:r>
            <a:r>
              <a:rPr lang="en-US" altLang="en-US" sz="1600" dirty="0">
                <a:latin typeface="Calibri (Body)"/>
              </a:rPr>
              <a:t> Talukas covering 15,780 beneficiaries</a:t>
            </a:r>
          </a:p>
          <a:p>
            <a:pPr>
              <a:spcBef>
                <a:spcPts val="300"/>
              </a:spcBef>
              <a:spcAft>
                <a:spcPts val="300"/>
              </a:spcAft>
              <a:buClr>
                <a:srgbClr val="002060"/>
              </a:buClr>
            </a:pPr>
            <a:r>
              <a:rPr lang="en-US" altLang="en-US" sz="1600" dirty="0">
                <a:latin typeface="Calibri (Body)"/>
              </a:rPr>
              <a:t>58 new centers by </a:t>
            </a:r>
            <a:r>
              <a:rPr lang="en-US" altLang="en-US" sz="1600" dirty="0" err="1">
                <a:latin typeface="Calibri (Body)"/>
              </a:rPr>
              <a:t>AkshayaPatra</a:t>
            </a:r>
            <a:r>
              <a:rPr lang="en-US" altLang="en-US" sz="1600" dirty="0">
                <a:latin typeface="Calibri (Body)"/>
              </a:rPr>
              <a:t> in Jamnagar Municipal Corporation covering 17,123 beneficiaries</a:t>
            </a:r>
          </a:p>
        </p:txBody>
      </p:sp>
    </p:spTree>
    <p:extLst>
      <p:ext uri="{BB962C8B-B14F-4D97-AF65-F5344CB8AC3E}">
        <p14:creationId xmlns="" xmlns:p14="http://schemas.microsoft.com/office/powerpoint/2010/main" val="133161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altLang="en-US" sz="2550" dirty="0"/>
              <a:t>Consumption of Iron Folic Acid Tablets</a:t>
            </a:r>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971550"/>
            <a:ext cx="4770193" cy="3139933"/>
          </a:xfrm>
        </p:spPr>
        <p:txBody>
          <a:bodyPr anchor="ctr">
            <a:noAutofit/>
          </a:bodyPr>
          <a:lstStyle/>
          <a:p>
            <a:pPr>
              <a:spcBef>
                <a:spcPts val="300"/>
              </a:spcBef>
              <a:spcAft>
                <a:spcPts val="300"/>
              </a:spcAft>
              <a:buClr>
                <a:srgbClr val="002060"/>
              </a:buClr>
            </a:pPr>
            <a:r>
              <a:rPr lang="en-US" altLang="en-US" sz="1600" dirty="0">
                <a:latin typeface="Calibri (Body)"/>
              </a:rPr>
              <a:t>Iron Folic Acid Tablets are made available to Adolescent Girls in Schools by State Health Department, however there is no effective monitoring system to ensure if they are consumed immediately after the meal by adolescent girl in Schools regularly.</a:t>
            </a:r>
          </a:p>
          <a:p>
            <a:pPr>
              <a:spcBef>
                <a:spcPts val="300"/>
              </a:spcBef>
              <a:spcAft>
                <a:spcPts val="300"/>
              </a:spcAft>
              <a:buClr>
                <a:srgbClr val="002060"/>
              </a:buClr>
            </a:pPr>
            <a:r>
              <a:rPr lang="en-US" altLang="en-US" sz="1600" dirty="0">
                <a:latin typeface="Calibri (Body)"/>
              </a:rPr>
              <a:t>It is proposed to have one teacher in each school as the Nodal Person to ensure that Iron Folic Acid Tablets are consumed by adolescent girls in schools as per schedule.</a:t>
            </a:r>
          </a:p>
        </p:txBody>
      </p:sp>
    </p:spTree>
    <p:extLst>
      <p:ext uri="{BB962C8B-B14F-4D97-AF65-F5344CB8AC3E}">
        <p14:creationId xmlns="" xmlns:p14="http://schemas.microsoft.com/office/powerpoint/2010/main" val="3367836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altLang="en-US" sz="2550" dirty="0" err="1"/>
              <a:t>Chiki</a:t>
            </a:r>
            <a:r>
              <a:rPr lang="en-US" altLang="en-US" sz="2550" dirty="0"/>
              <a:t> Distribution to Children of Saltpan Workers</a:t>
            </a:r>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971550"/>
            <a:ext cx="4770193" cy="3139933"/>
          </a:xfrm>
        </p:spPr>
        <p:txBody>
          <a:bodyPr anchor="ctr">
            <a:noAutofit/>
          </a:bodyPr>
          <a:lstStyle/>
          <a:p>
            <a:pPr>
              <a:spcBef>
                <a:spcPts val="300"/>
              </a:spcBef>
              <a:spcAft>
                <a:spcPts val="300"/>
              </a:spcAft>
              <a:buClr>
                <a:srgbClr val="002060"/>
              </a:buClr>
            </a:pPr>
            <a:r>
              <a:rPr lang="en-US" altLang="en-US" sz="1600" dirty="0">
                <a:latin typeface="Calibri (Body)"/>
              </a:rPr>
              <a:t>30 Schools on Wheels for Children of Saltpan Workers who migrate temporarily in Kutch desert area. Due to temperature difference between day and night and cold in the desert area, these children need more energy and nutrition</a:t>
            </a:r>
          </a:p>
          <a:p>
            <a:pPr>
              <a:spcBef>
                <a:spcPts val="300"/>
              </a:spcBef>
              <a:spcAft>
                <a:spcPts val="300"/>
              </a:spcAft>
              <a:buClr>
                <a:srgbClr val="002060"/>
              </a:buClr>
            </a:pPr>
            <a:r>
              <a:rPr lang="en-US" altLang="en-US" sz="1600" dirty="0">
                <a:latin typeface="Calibri (Body)"/>
              </a:rPr>
              <a:t>Distribution of 50 gram peanut </a:t>
            </a:r>
            <a:r>
              <a:rPr lang="en-US" altLang="en-US" sz="1600" dirty="0" err="1">
                <a:latin typeface="Calibri (Body)"/>
              </a:rPr>
              <a:t>Chiki</a:t>
            </a:r>
            <a:r>
              <a:rPr lang="en-US" altLang="en-US" sz="1600" dirty="0">
                <a:latin typeface="Calibri (Body)"/>
              </a:rPr>
              <a:t>/Dalia </a:t>
            </a:r>
            <a:r>
              <a:rPr lang="en-US" altLang="en-US" sz="1600" dirty="0" err="1">
                <a:latin typeface="Calibri (Body)"/>
              </a:rPr>
              <a:t>Chiki</a:t>
            </a:r>
            <a:r>
              <a:rPr lang="en-US" altLang="en-US" sz="1600" dirty="0">
                <a:latin typeface="Calibri (Body)"/>
              </a:rPr>
              <a:t>/Tal </a:t>
            </a:r>
            <a:r>
              <a:rPr lang="en-US" altLang="en-US" sz="1600" dirty="0" err="1">
                <a:latin typeface="Calibri (Body)"/>
              </a:rPr>
              <a:t>Chiki</a:t>
            </a:r>
            <a:r>
              <a:rPr lang="en-US" altLang="en-US" sz="1600" dirty="0">
                <a:latin typeface="Calibri (Body)"/>
              </a:rPr>
              <a:t> to 511 Children of Saltpan Workers studying in these schools is being done</a:t>
            </a:r>
          </a:p>
          <a:p>
            <a:pPr>
              <a:spcBef>
                <a:spcPts val="300"/>
              </a:spcBef>
              <a:spcAft>
                <a:spcPts val="300"/>
              </a:spcAft>
              <a:buClr>
                <a:srgbClr val="002060"/>
              </a:buClr>
            </a:pPr>
            <a:r>
              <a:rPr lang="en-US" altLang="en-US" sz="1600" dirty="0">
                <a:latin typeface="Calibri (Body)"/>
              </a:rPr>
              <a:t>Distribution would be carried out for 120 days in a year</a:t>
            </a:r>
          </a:p>
          <a:p>
            <a:pPr>
              <a:spcBef>
                <a:spcPts val="300"/>
              </a:spcBef>
              <a:spcAft>
                <a:spcPts val="300"/>
              </a:spcAft>
              <a:buClr>
                <a:srgbClr val="002060"/>
              </a:buClr>
            </a:pPr>
            <a:r>
              <a:rPr lang="en-US" altLang="en-US" sz="1600" dirty="0">
                <a:latin typeface="Calibri (Body)"/>
              </a:rPr>
              <a:t>Cost of the initiative is estimated as INR 5,51,880 in the year 2020-21 considering </a:t>
            </a:r>
            <a:r>
              <a:rPr lang="en-US" altLang="en-US" sz="1600" dirty="0" err="1">
                <a:latin typeface="Calibri (Body)"/>
              </a:rPr>
              <a:t>Chiki</a:t>
            </a:r>
            <a:r>
              <a:rPr lang="en-US" altLang="en-US" sz="1600" dirty="0">
                <a:latin typeface="Calibri (Body)"/>
              </a:rPr>
              <a:t> price @ Rs.180 Per Kg</a:t>
            </a:r>
          </a:p>
        </p:txBody>
      </p:sp>
    </p:spTree>
    <p:extLst>
      <p:ext uri="{BB962C8B-B14F-4D97-AF65-F5344CB8AC3E}">
        <p14:creationId xmlns="" xmlns:p14="http://schemas.microsoft.com/office/powerpoint/2010/main" val="327777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52B99F1-B2DC-437E-A8A1-A57F2F29F8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a:endParaRPr>
          </a:p>
        </p:txBody>
      </p:sp>
      <p:sp useBgFill="1">
        <p:nvSpPr>
          <p:cNvPr id="73" name="Rectangle 72">
            <a:extLst>
              <a:ext uri="{FF2B5EF4-FFF2-40B4-BE49-F238E27FC236}">
                <a16:creationId xmlns="" xmlns:a16="http://schemas.microsoft.com/office/drawing/2014/main" id="{55F8BA08-3E38-4B70-B93A-74F08E0922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513299"/>
            <a:ext cx="8375585"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28354" name="Title 1"/>
          <p:cNvSpPr>
            <a:spLocks noGrp="1"/>
          </p:cNvSpPr>
          <p:nvPr>
            <p:ph type="title"/>
          </p:nvPr>
        </p:nvSpPr>
        <p:spPr>
          <a:xfrm>
            <a:off x="783772" y="819643"/>
            <a:ext cx="2752278" cy="3291840"/>
          </a:xfrm>
        </p:spPr>
        <p:txBody>
          <a:bodyPr>
            <a:normAutofit/>
          </a:bodyPr>
          <a:lstStyle/>
          <a:p>
            <a:pPr algn="l"/>
            <a:r>
              <a:rPr lang="en-US" sz="2550" dirty="0"/>
              <a:t>Provision for Food Grains and Cooking Cost during Summer Vacation</a:t>
            </a:r>
            <a:endParaRPr lang="en-US" altLang="en-US" sz="2550" dirty="0"/>
          </a:p>
        </p:txBody>
      </p:sp>
      <p:sp>
        <p:nvSpPr>
          <p:cNvPr id="75" name="Rectangle 74">
            <a:extLst>
              <a:ext uri="{FF2B5EF4-FFF2-40B4-BE49-F238E27FC236}">
                <a16:creationId xmlns="" xmlns:a16="http://schemas.microsoft.com/office/drawing/2014/main" id="{357F1B33-79AB-4A71-8CEC-4546D709B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2201531"/>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916606" y="971551"/>
            <a:ext cx="4770193" cy="1447800"/>
          </a:xfrm>
        </p:spPr>
        <p:txBody>
          <a:bodyPr anchor="ctr">
            <a:noAutofit/>
          </a:bodyPr>
          <a:lstStyle/>
          <a:p>
            <a:pPr marL="0" indent="0">
              <a:spcBef>
                <a:spcPts val="300"/>
              </a:spcBef>
              <a:spcAft>
                <a:spcPts val="300"/>
              </a:spcAft>
              <a:buClr>
                <a:srgbClr val="002060"/>
              </a:buClr>
              <a:buNone/>
            </a:pPr>
            <a:r>
              <a:rPr lang="en-US" altLang="en-US" sz="1600" dirty="0">
                <a:latin typeface="Calibri (Body)"/>
              </a:rPr>
              <a:t>Food Security Allowance (Food grains + Cooking Cost) for all entitled students studying in standard 1 to 8 during 34 days long summer vacation (from May 04 to June 07) vide resolution no.-MBY/2020/GOI-9/R dated May 15, 2020</a:t>
            </a:r>
          </a:p>
        </p:txBody>
      </p:sp>
      <p:graphicFrame>
        <p:nvGraphicFramePr>
          <p:cNvPr id="7" name="Table 6">
            <a:extLst>
              <a:ext uri="{FF2B5EF4-FFF2-40B4-BE49-F238E27FC236}">
                <a16:creationId xmlns="" xmlns:a16="http://schemas.microsoft.com/office/drawing/2014/main" id="{3B685D4E-29E9-404F-87F6-8D8C042A8706}"/>
              </a:ext>
            </a:extLst>
          </p:cNvPr>
          <p:cNvGraphicFramePr>
            <a:graphicFrameLocks noGrp="1"/>
          </p:cNvGraphicFramePr>
          <p:nvPr>
            <p:extLst>
              <p:ext uri="{D42A27DB-BD31-4B8C-83A1-F6EECF244321}">
                <p14:modId xmlns="" xmlns:p14="http://schemas.microsoft.com/office/powerpoint/2010/main" val="806463169"/>
              </p:ext>
            </p:extLst>
          </p:nvPr>
        </p:nvGraphicFramePr>
        <p:xfrm>
          <a:off x="3993446" y="2499785"/>
          <a:ext cx="4770193" cy="1611699"/>
        </p:xfrm>
        <a:graphic>
          <a:graphicData uri="http://schemas.openxmlformats.org/drawingml/2006/table">
            <a:tbl>
              <a:tblPr firstRow="1" firstCol="1">
                <a:tableStyleId>{9DCAF9ED-07DC-4A11-8D7F-57B35C25682E}</a:tableStyleId>
              </a:tblPr>
              <a:tblGrid>
                <a:gridCol w="745711">
                  <a:extLst>
                    <a:ext uri="{9D8B030D-6E8A-4147-A177-3AD203B41FA5}">
                      <a16:colId xmlns="" xmlns:a16="http://schemas.microsoft.com/office/drawing/2014/main" val="20000"/>
                    </a:ext>
                  </a:extLst>
                </a:gridCol>
                <a:gridCol w="751122">
                  <a:extLst>
                    <a:ext uri="{9D8B030D-6E8A-4147-A177-3AD203B41FA5}">
                      <a16:colId xmlns="" xmlns:a16="http://schemas.microsoft.com/office/drawing/2014/main" val="20001"/>
                    </a:ext>
                  </a:extLst>
                </a:gridCol>
                <a:gridCol w="618252">
                  <a:extLst>
                    <a:ext uri="{9D8B030D-6E8A-4147-A177-3AD203B41FA5}">
                      <a16:colId xmlns="" xmlns:a16="http://schemas.microsoft.com/office/drawing/2014/main" val="20002"/>
                    </a:ext>
                  </a:extLst>
                </a:gridCol>
                <a:gridCol w="765031">
                  <a:extLst>
                    <a:ext uri="{9D8B030D-6E8A-4147-A177-3AD203B41FA5}">
                      <a16:colId xmlns="" xmlns:a16="http://schemas.microsoft.com/office/drawing/2014/main" val="20003"/>
                    </a:ext>
                  </a:extLst>
                </a:gridCol>
                <a:gridCol w="720029">
                  <a:extLst>
                    <a:ext uri="{9D8B030D-6E8A-4147-A177-3AD203B41FA5}">
                      <a16:colId xmlns="" xmlns:a16="http://schemas.microsoft.com/office/drawing/2014/main" val="20004"/>
                    </a:ext>
                  </a:extLst>
                </a:gridCol>
                <a:gridCol w="1170048">
                  <a:extLst>
                    <a:ext uri="{9D8B030D-6E8A-4147-A177-3AD203B41FA5}">
                      <a16:colId xmlns="" xmlns:a16="http://schemas.microsoft.com/office/drawing/2014/main" val="20005"/>
                    </a:ext>
                  </a:extLst>
                </a:gridCol>
              </a:tblGrid>
              <a:tr h="606827">
                <a:tc>
                  <a:txBody>
                    <a:bodyPr/>
                    <a:lstStyle/>
                    <a:p>
                      <a:pPr marL="0" marR="0" algn="ctr">
                        <a:lnSpc>
                          <a:spcPct val="115000"/>
                        </a:lnSpc>
                        <a:spcBef>
                          <a:spcPts val="0"/>
                        </a:spcBef>
                        <a:spcAft>
                          <a:spcPts val="0"/>
                        </a:spcAft>
                      </a:pPr>
                      <a:r>
                        <a:rPr lang="en-US" sz="1100" dirty="0"/>
                        <a:t>Standard</a:t>
                      </a:r>
                      <a:endParaRPr lang="en-US" sz="1050" b="1" dirty="0">
                        <a:solidFill>
                          <a:schemeClr val="bg1"/>
                        </a:solidFill>
                        <a:latin typeface="Calibri"/>
                        <a:ea typeface="Times New Roman"/>
                        <a:cs typeface="Shruti"/>
                      </a:endParaRPr>
                    </a:p>
                  </a:txBody>
                  <a:tcPr marL="68580" marR="68580" marT="0" marB="0" anchor="ctr"/>
                </a:tc>
                <a:tc>
                  <a:txBody>
                    <a:bodyPr/>
                    <a:lstStyle/>
                    <a:p>
                      <a:pPr marL="0" marR="0" algn="ctr">
                        <a:lnSpc>
                          <a:spcPct val="100000"/>
                        </a:lnSpc>
                        <a:spcBef>
                          <a:spcPts val="0"/>
                        </a:spcBef>
                        <a:spcAft>
                          <a:spcPts val="0"/>
                        </a:spcAft>
                      </a:pPr>
                      <a:r>
                        <a:rPr lang="en-US" sz="1100" dirty="0"/>
                        <a:t>Number of Children</a:t>
                      </a:r>
                      <a:endParaRPr lang="en-US" sz="1000" b="1" dirty="0">
                        <a:solidFill>
                          <a:schemeClr val="bg1"/>
                        </a:solidFill>
                        <a:latin typeface="Calibri"/>
                        <a:ea typeface="Times New Roman"/>
                        <a:cs typeface="Shruti"/>
                      </a:endParaRPr>
                    </a:p>
                  </a:txBody>
                  <a:tcPr marL="68580" marR="68580" marT="0" marB="0" anchor="ctr"/>
                </a:tc>
                <a:tc>
                  <a:txBody>
                    <a:bodyPr/>
                    <a:lstStyle/>
                    <a:p>
                      <a:pPr marL="0" marR="0" algn="ctr">
                        <a:lnSpc>
                          <a:spcPct val="100000"/>
                        </a:lnSpc>
                        <a:spcBef>
                          <a:spcPts val="0"/>
                        </a:spcBef>
                        <a:spcAft>
                          <a:spcPts val="0"/>
                        </a:spcAft>
                      </a:pPr>
                      <a:r>
                        <a:rPr lang="en-US" sz="1100" dirty="0"/>
                        <a:t>Number of days</a:t>
                      </a:r>
                      <a:endParaRPr lang="en-US" sz="1000" b="1" dirty="0">
                        <a:solidFill>
                          <a:schemeClr val="bg1"/>
                        </a:solidFill>
                        <a:latin typeface="Calibri"/>
                        <a:ea typeface="Times New Roman"/>
                        <a:cs typeface="Shruti"/>
                      </a:endParaRPr>
                    </a:p>
                  </a:txBody>
                  <a:tcPr marL="68580" marR="68580" marT="0" marB="0" anchor="ctr"/>
                </a:tc>
                <a:tc>
                  <a:txBody>
                    <a:bodyPr/>
                    <a:lstStyle/>
                    <a:p>
                      <a:pPr marL="0" marR="0" algn="ctr">
                        <a:lnSpc>
                          <a:spcPct val="100000"/>
                        </a:lnSpc>
                        <a:spcBef>
                          <a:spcPts val="0"/>
                        </a:spcBef>
                        <a:spcAft>
                          <a:spcPts val="0"/>
                        </a:spcAft>
                      </a:pPr>
                      <a:r>
                        <a:rPr lang="en-US" sz="1100" dirty="0"/>
                        <a:t>Food Grains </a:t>
                      </a:r>
                    </a:p>
                    <a:p>
                      <a:pPr marL="0" marR="0" algn="ctr">
                        <a:lnSpc>
                          <a:spcPct val="100000"/>
                        </a:lnSpc>
                        <a:spcBef>
                          <a:spcPts val="0"/>
                        </a:spcBef>
                        <a:spcAft>
                          <a:spcPts val="0"/>
                        </a:spcAft>
                      </a:pPr>
                      <a:r>
                        <a:rPr lang="en-US" sz="1100" dirty="0"/>
                        <a:t>(in MTs)</a:t>
                      </a:r>
                      <a:endParaRPr lang="en-US" sz="1000" b="1" dirty="0">
                        <a:solidFill>
                          <a:schemeClr val="bg1"/>
                        </a:solidFill>
                        <a:latin typeface="Calibri"/>
                        <a:ea typeface="Times New Roman"/>
                        <a:cs typeface="Shruti"/>
                      </a:endParaRPr>
                    </a:p>
                  </a:txBody>
                  <a:tcPr marL="68580" marR="68580" marT="0" marB="0" anchor="ctr"/>
                </a:tc>
                <a:tc>
                  <a:txBody>
                    <a:bodyPr/>
                    <a:lstStyle/>
                    <a:p>
                      <a:pPr marL="0" marR="0" algn="ctr">
                        <a:lnSpc>
                          <a:spcPct val="100000"/>
                        </a:lnSpc>
                        <a:spcBef>
                          <a:spcPts val="0"/>
                        </a:spcBef>
                        <a:spcAft>
                          <a:spcPts val="0"/>
                        </a:spcAft>
                      </a:pPr>
                      <a:r>
                        <a:rPr lang="en-US" sz="1100" dirty="0"/>
                        <a:t>Cooking Cost         </a:t>
                      </a:r>
                      <a:r>
                        <a:rPr lang="en-US" sz="900" dirty="0"/>
                        <a:t>(in </a:t>
                      </a:r>
                      <a:r>
                        <a:rPr lang="en-US" sz="900" dirty="0" err="1"/>
                        <a:t>Rs.Lakh</a:t>
                      </a:r>
                      <a:r>
                        <a:rPr lang="en-US" sz="900" dirty="0"/>
                        <a:t>)</a:t>
                      </a:r>
                      <a:endParaRPr lang="en-US" sz="1000" b="1" dirty="0">
                        <a:solidFill>
                          <a:schemeClr val="bg1"/>
                        </a:solidFill>
                        <a:latin typeface="Calibri"/>
                        <a:ea typeface="Times New Roman"/>
                        <a:cs typeface="Shruti"/>
                      </a:endParaRPr>
                    </a:p>
                  </a:txBody>
                  <a:tcPr marL="68580" marR="68580" marT="0" marB="0" anchor="ctr"/>
                </a:tc>
                <a:tc>
                  <a:txBody>
                    <a:bodyPr/>
                    <a:lstStyle/>
                    <a:p>
                      <a:pPr marL="0" marR="0" algn="ctr">
                        <a:lnSpc>
                          <a:spcPct val="100000"/>
                        </a:lnSpc>
                        <a:spcBef>
                          <a:spcPts val="0"/>
                        </a:spcBef>
                        <a:spcAft>
                          <a:spcPts val="0"/>
                        </a:spcAft>
                      </a:pPr>
                      <a:r>
                        <a:rPr lang="en-US" sz="1100" dirty="0"/>
                        <a:t>Transportation Assistance </a:t>
                      </a:r>
                    </a:p>
                    <a:p>
                      <a:pPr marL="0" marR="0" algn="ctr">
                        <a:lnSpc>
                          <a:spcPct val="100000"/>
                        </a:lnSpc>
                        <a:spcBef>
                          <a:spcPts val="0"/>
                        </a:spcBef>
                        <a:spcAft>
                          <a:spcPts val="0"/>
                        </a:spcAft>
                      </a:pPr>
                      <a:r>
                        <a:rPr lang="en-US" sz="1000" dirty="0"/>
                        <a:t>(in </a:t>
                      </a:r>
                      <a:r>
                        <a:rPr lang="en-US" sz="1000" dirty="0" err="1"/>
                        <a:t>Rs.Lakh</a:t>
                      </a:r>
                      <a:r>
                        <a:rPr lang="en-US" sz="1000" dirty="0"/>
                        <a:t>)</a:t>
                      </a:r>
                      <a:endParaRPr lang="en-US" sz="1000" b="1" dirty="0">
                        <a:solidFill>
                          <a:schemeClr val="bg1"/>
                        </a:solidFill>
                        <a:latin typeface="Calibri"/>
                        <a:ea typeface="Times New Roman"/>
                        <a:cs typeface="Shruti"/>
                      </a:endParaRPr>
                    </a:p>
                  </a:txBody>
                  <a:tcPr marL="68580" marR="68580" marT="0" marB="0" anchor="ctr"/>
                </a:tc>
                <a:extLst>
                  <a:ext uri="{0D108BD9-81ED-4DB2-BD59-A6C34878D82A}">
                    <a16:rowId xmlns="" xmlns:a16="http://schemas.microsoft.com/office/drawing/2014/main" val="10000"/>
                  </a:ext>
                </a:extLst>
              </a:tr>
              <a:tr h="276638">
                <a:tc>
                  <a:txBody>
                    <a:bodyPr/>
                    <a:lstStyle/>
                    <a:p>
                      <a:pPr marL="0" marR="0" algn="ctr">
                        <a:lnSpc>
                          <a:spcPct val="115000"/>
                        </a:lnSpc>
                        <a:spcBef>
                          <a:spcPts val="0"/>
                        </a:spcBef>
                        <a:spcAft>
                          <a:spcPts val="0"/>
                        </a:spcAft>
                      </a:pPr>
                      <a:r>
                        <a:rPr lang="en-US" sz="1100" dirty="0"/>
                        <a:t>Primary</a:t>
                      </a:r>
                      <a:endParaRPr lang="en-US" sz="1000" b="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32,67,671</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34</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11,110.08</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5,521.71</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166.65</a:t>
                      </a:r>
                      <a:endParaRPr lang="en-US" sz="1000" dirty="0">
                        <a:solidFill>
                          <a:srgbClr val="002060"/>
                        </a:solidFill>
                        <a:latin typeface="Calibri"/>
                        <a:ea typeface="Times New Roman"/>
                        <a:cs typeface="Shruti"/>
                      </a:endParaRPr>
                    </a:p>
                  </a:txBody>
                  <a:tcPr marL="68580" marR="68580" marT="0" marB="0" anchor="ctr"/>
                </a:tc>
                <a:extLst>
                  <a:ext uri="{0D108BD9-81ED-4DB2-BD59-A6C34878D82A}">
                    <a16:rowId xmlns="" xmlns:a16="http://schemas.microsoft.com/office/drawing/2014/main" val="10001"/>
                  </a:ext>
                </a:extLst>
              </a:tr>
              <a:tr h="451596">
                <a:tc>
                  <a:txBody>
                    <a:bodyPr/>
                    <a:lstStyle/>
                    <a:p>
                      <a:pPr marL="0" marR="0" algn="ctr">
                        <a:lnSpc>
                          <a:spcPct val="115000"/>
                        </a:lnSpc>
                        <a:spcBef>
                          <a:spcPts val="0"/>
                        </a:spcBef>
                        <a:spcAft>
                          <a:spcPts val="0"/>
                        </a:spcAft>
                      </a:pPr>
                      <a:r>
                        <a:rPr lang="en-US" sz="1100" dirty="0"/>
                        <a:t>Upper Primary</a:t>
                      </a:r>
                      <a:endParaRPr lang="en-US" sz="1000" b="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19,04,617</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34</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9,713.54</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4,824.40</a:t>
                      </a:r>
                      <a:endParaRPr lang="en-US" sz="100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145.70</a:t>
                      </a:r>
                      <a:endParaRPr lang="en-US" sz="1000" dirty="0">
                        <a:solidFill>
                          <a:srgbClr val="002060"/>
                        </a:solidFill>
                        <a:latin typeface="Calibri"/>
                        <a:ea typeface="Times New Roman"/>
                        <a:cs typeface="Shruti"/>
                      </a:endParaRPr>
                    </a:p>
                  </a:txBody>
                  <a:tcPr marL="68580" marR="68580" marT="0" marB="0" anchor="ctr"/>
                </a:tc>
                <a:extLst>
                  <a:ext uri="{0D108BD9-81ED-4DB2-BD59-A6C34878D82A}">
                    <a16:rowId xmlns="" xmlns:a16="http://schemas.microsoft.com/office/drawing/2014/main" val="10002"/>
                  </a:ext>
                </a:extLst>
              </a:tr>
              <a:tr h="276638">
                <a:tc>
                  <a:txBody>
                    <a:bodyPr/>
                    <a:lstStyle/>
                    <a:p>
                      <a:pPr marL="0" marR="0" algn="ctr">
                        <a:lnSpc>
                          <a:spcPct val="115000"/>
                        </a:lnSpc>
                        <a:spcBef>
                          <a:spcPts val="0"/>
                        </a:spcBef>
                        <a:spcAft>
                          <a:spcPts val="0"/>
                        </a:spcAft>
                      </a:pPr>
                      <a:r>
                        <a:rPr lang="en-US" sz="1100" dirty="0"/>
                        <a:t>Total</a:t>
                      </a:r>
                      <a:endParaRPr lang="en-US" sz="1000" b="0"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51,72,288</a:t>
                      </a:r>
                      <a:endParaRPr lang="en-US" sz="1000" b="1"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34</a:t>
                      </a:r>
                      <a:endParaRPr lang="en-US" sz="1000" b="1"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20,823.62</a:t>
                      </a:r>
                      <a:endParaRPr lang="en-US" sz="1000" b="1"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10,346.11</a:t>
                      </a:r>
                      <a:endParaRPr lang="en-US" sz="1000" b="1" dirty="0">
                        <a:solidFill>
                          <a:srgbClr val="002060"/>
                        </a:solidFill>
                        <a:latin typeface="Calibri"/>
                        <a:ea typeface="Times New Roman"/>
                        <a:cs typeface="Shruti"/>
                      </a:endParaRPr>
                    </a:p>
                  </a:txBody>
                  <a:tcPr marL="68580" marR="68580" marT="0" marB="0" anchor="ctr"/>
                </a:tc>
                <a:tc>
                  <a:txBody>
                    <a:bodyPr/>
                    <a:lstStyle/>
                    <a:p>
                      <a:pPr marL="0" marR="0" algn="ctr">
                        <a:lnSpc>
                          <a:spcPct val="115000"/>
                        </a:lnSpc>
                        <a:spcBef>
                          <a:spcPts val="0"/>
                        </a:spcBef>
                        <a:spcAft>
                          <a:spcPts val="0"/>
                        </a:spcAft>
                      </a:pPr>
                      <a:r>
                        <a:rPr lang="en-US" sz="1100" dirty="0"/>
                        <a:t>312.35</a:t>
                      </a:r>
                      <a:endParaRPr lang="en-US" sz="1000" b="1" dirty="0">
                        <a:solidFill>
                          <a:srgbClr val="002060"/>
                        </a:solidFill>
                        <a:latin typeface="Calibri"/>
                        <a:ea typeface="Times New Roman"/>
                        <a:cs typeface="Shruti"/>
                      </a:endParaRPr>
                    </a:p>
                  </a:txBody>
                  <a:tcPr marL="68580" marR="68580"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307613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pic>
        <p:nvPicPr>
          <p:cNvPr id="8" name="Picture 7">
            <a:extLst>
              <a:ext uri="{FF2B5EF4-FFF2-40B4-BE49-F238E27FC236}">
                <a16:creationId xmlns="" xmlns:a16="http://schemas.microsoft.com/office/drawing/2014/main" id="{142B64BC-E437-49C7-A841-B900A600B366}"/>
              </a:ext>
            </a:extLst>
          </p:cNvPr>
          <p:cNvPicPr>
            <a:picLocks noChangeAspect="1"/>
          </p:cNvPicPr>
          <p:nvPr/>
        </p:nvPicPr>
        <p:blipFill>
          <a:blip r:embed="rId2">
            <a:alphaModFix amt="16000"/>
            <a:extLst>
              <a:ext uri="{28A0092B-C50C-407E-A947-70E740481C1C}">
                <a14:useLocalDpi xmlns="" xmlns:a14="http://schemas.microsoft.com/office/drawing/2010/main" val="0"/>
              </a:ext>
            </a:extLst>
          </a:blip>
          <a:srcRect/>
          <a:stretch/>
        </p:blipFill>
        <p:spPr>
          <a:xfrm>
            <a:off x="0" y="0"/>
            <a:ext cx="9143999" cy="5143500"/>
          </a:xfrm>
          <a:prstGeom prst="rect">
            <a:avLst/>
          </a:prstGeom>
        </p:spPr>
      </p:pic>
      <p:sp>
        <p:nvSpPr>
          <p:cNvPr id="6" name="Text Placeholder 5">
            <a:extLst>
              <a:ext uri="{FF2B5EF4-FFF2-40B4-BE49-F238E27FC236}">
                <a16:creationId xmlns="" xmlns:a16="http://schemas.microsoft.com/office/drawing/2014/main" id="{611150A6-F2CA-419F-9600-317F88095E79}"/>
              </a:ext>
            </a:extLst>
          </p:cNvPr>
          <p:cNvSpPr>
            <a:spLocks noGrp="1"/>
          </p:cNvSpPr>
          <p:nvPr>
            <p:ph type="body" idx="1"/>
          </p:nvPr>
        </p:nvSpPr>
        <p:spPr>
          <a:xfrm>
            <a:off x="1142999" y="1937387"/>
            <a:ext cx="6858000" cy="1268726"/>
          </a:xfrm>
        </p:spPr>
        <p:txBody>
          <a:bodyPr vert="horz" lIns="68580" tIns="34290" rIns="68580" bIns="34290" rtlCol="0">
            <a:noAutofit/>
          </a:bodyPr>
          <a:lstStyle/>
          <a:p>
            <a:pPr algn="ctr">
              <a:lnSpc>
                <a:spcPct val="100000"/>
              </a:lnSpc>
            </a:pPr>
            <a:r>
              <a:rPr lang="en-US" sz="3000" dirty="0">
                <a:solidFill>
                  <a:srgbClr val="FFFFFF"/>
                </a:solidFill>
              </a:rPr>
              <a:t>Good Practices by the</a:t>
            </a:r>
          </a:p>
          <a:p>
            <a:pPr algn="ctr">
              <a:lnSpc>
                <a:spcPct val="100000"/>
              </a:lnSpc>
            </a:pPr>
            <a:r>
              <a:rPr lang="en-US" sz="3000" b="1" dirty="0">
                <a:solidFill>
                  <a:schemeClr val="bg2"/>
                </a:solidFill>
              </a:rPr>
              <a:t>State Government</a:t>
            </a:r>
          </a:p>
        </p:txBody>
      </p:sp>
    </p:spTree>
    <p:extLst>
      <p:ext uri="{BB962C8B-B14F-4D97-AF65-F5344CB8AC3E}">
        <p14:creationId xmlns="" xmlns:p14="http://schemas.microsoft.com/office/powerpoint/2010/main" val="194887821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normAutofit/>
          </a:bodyPr>
          <a:lstStyle/>
          <a:p>
            <a:pPr algn="l"/>
            <a:r>
              <a:rPr lang="en-US" sz="3600" dirty="0"/>
              <a:t>Two Time Meals</a:t>
            </a:r>
            <a:endParaRPr lang="en-US" altLang="en-US" sz="3600" dirty="0"/>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4114800" y="971550"/>
            <a:ext cx="4724400" cy="3622676"/>
          </a:xfrm>
        </p:spPr>
        <p:txBody>
          <a:bodyPr anchor="ctr">
            <a:noAutofit/>
          </a:bodyPr>
          <a:lstStyle/>
          <a:p>
            <a:pPr>
              <a:spcBef>
                <a:spcPts val="300"/>
              </a:spcBef>
              <a:spcAft>
                <a:spcPts val="300"/>
              </a:spcAft>
              <a:buClr>
                <a:srgbClr val="002060"/>
              </a:buClr>
            </a:pPr>
            <a:r>
              <a:rPr lang="en-US" altLang="en-US" sz="1600" dirty="0">
                <a:latin typeface="Calibri (Body)"/>
              </a:rPr>
              <a:t>Gujarat provides 525 and 743 calories against required 480 and 720 calories (as per </a:t>
            </a:r>
            <a:r>
              <a:rPr lang="en-US" altLang="en-US" sz="1600" dirty="0" err="1">
                <a:latin typeface="Calibri (Body)"/>
              </a:rPr>
              <a:t>GoI</a:t>
            </a:r>
            <a:r>
              <a:rPr lang="en-US" altLang="en-US" sz="1600" dirty="0">
                <a:latin typeface="Calibri (Body)"/>
              </a:rPr>
              <a:t> guidelines) in primary and upper primary schools respectively.</a:t>
            </a:r>
          </a:p>
          <a:p>
            <a:pPr>
              <a:spcBef>
                <a:spcPts val="300"/>
              </a:spcBef>
              <a:spcAft>
                <a:spcPts val="300"/>
              </a:spcAft>
              <a:buClr>
                <a:srgbClr val="002060"/>
              </a:buClr>
            </a:pPr>
            <a:r>
              <a:rPr lang="en-US" altLang="en-US" sz="1600" dirty="0">
                <a:latin typeface="Calibri (Body)"/>
              </a:rPr>
              <a:t>The weight gets double to about 400 grams when it is cooked.</a:t>
            </a:r>
          </a:p>
          <a:p>
            <a:pPr>
              <a:spcBef>
                <a:spcPts val="300"/>
              </a:spcBef>
              <a:spcAft>
                <a:spcPts val="300"/>
              </a:spcAft>
              <a:buClr>
                <a:srgbClr val="002060"/>
              </a:buClr>
            </a:pPr>
            <a:r>
              <a:rPr lang="en-US" altLang="en-US" sz="1600" dirty="0">
                <a:latin typeface="Calibri (Body)"/>
              </a:rPr>
              <a:t>400 grams of food is too much to have in a single meal for children studying in Primary and Upper Primary classes. </a:t>
            </a:r>
          </a:p>
          <a:p>
            <a:pPr>
              <a:spcBef>
                <a:spcPts val="300"/>
              </a:spcBef>
              <a:spcAft>
                <a:spcPts val="300"/>
              </a:spcAft>
              <a:buClr>
                <a:srgbClr val="002060"/>
              </a:buClr>
            </a:pPr>
            <a:r>
              <a:rPr lang="en-US" altLang="en-US" sz="1600" dirty="0">
                <a:latin typeface="Calibri (Body)"/>
              </a:rPr>
              <a:t>In view of this, children are provided with two meals i.e. breakfast and lunch in the school under MDMS</a:t>
            </a:r>
          </a:p>
        </p:txBody>
      </p:sp>
      <p:graphicFrame>
        <p:nvGraphicFramePr>
          <p:cNvPr id="9" name="Table 8">
            <a:extLst>
              <a:ext uri="{FF2B5EF4-FFF2-40B4-BE49-F238E27FC236}">
                <a16:creationId xmlns="" xmlns:a16="http://schemas.microsoft.com/office/drawing/2014/main" id="{EDCFBF66-6844-4BFE-A589-69F4080972FB}"/>
              </a:ext>
            </a:extLst>
          </p:cNvPr>
          <p:cNvGraphicFramePr>
            <a:graphicFrameLocks noGrp="1"/>
          </p:cNvGraphicFramePr>
          <p:nvPr>
            <p:extLst>
              <p:ext uri="{D42A27DB-BD31-4B8C-83A1-F6EECF244321}">
                <p14:modId xmlns="" xmlns:p14="http://schemas.microsoft.com/office/powerpoint/2010/main" val="742846288"/>
              </p:ext>
            </p:extLst>
          </p:nvPr>
        </p:nvGraphicFramePr>
        <p:xfrm>
          <a:off x="533400" y="1276350"/>
          <a:ext cx="3505200" cy="3048000"/>
        </p:xfrm>
        <a:graphic>
          <a:graphicData uri="http://schemas.openxmlformats.org/drawingml/2006/table">
            <a:tbl>
              <a:tblPr firstRow="1" bandRow="1">
                <a:tableStyleId>{BDBED569-4797-4DF1-A0F4-6AAB3CD982D8}</a:tableStyleId>
              </a:tblPr>
              <a:tblGrid>
                <a:gridCol w="951812">
                  <a:extLst>
                    <a:ext uri="{9D8B030D-6E8A-4147-A177-3AD203B41FA5}">
                      <a16:colId xmlns="" xmlns:a16="http://schemas.microsoft.com/office/drawing/2014/main" val="2650868168"/>
                    </a:ext>
                  </a:extLst>
                </a:gridCol>
                <a:gridCol w="1125344">
                  <a:extLst>
                    <a:ext uri="{9D8B030D-6E8A-4147-A177-3AD203B41FA5}">
                      <a16:colId xmlns="" xmlns:a16="http://schemas.microsoft.com/office/drawing/2014/main" val="1199379840"/>
                    </a:ext>
                  </a:extLst>
                </a:gridCol>
                <a:gridCol w="1428044">
                  <a:extLst>
                    <a:ext uri="{9D8B030D-6E8A-4147-A177-3AD203B41FA5}">
                      <a16:colId xmlns="" xmlns:a16="http://schemas.microsoft.com/office/drawing/2014/main" val="684385695"/>
                    </a:ext>
                  </a:extLst>
                </a:gridCol>
              </a:tblGrid>
              <a:tr h="430030">
                <a:tc>
                  <a:txBody>
                    <a:bodyPr/>
                    <a:lstStyle/>
                    <a:p>
                      <a:pPr algn="l"/>
                      <a:r>
                        <a:rPr lang="en-IN" sz="1200" kern="1200" dirty="0">
                          <a:solidFill>
                            <a:sysClr val="windowText" lastClr="000000"/>
                          </a:solidFill>
                        </a:rPr>
                        <a:t>DAY</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algn="l"/>
                      <a:r>
                        <a:rPr lang="en-IN" sz="1200" kern="1200" dirty="0">
                          <a:solidFill>
                            <a:sysClr val="windowText" lastClr="000000"/>
                          </a:solidFill>
                        </a:rPr>
                        <a:t>BREAK FAST</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algn="l"/>
                      <a:r>
                        <a:rPr lang="en-IN" sz="1200" kern="1200" dirty="0">
                          <a:solidFill>
                            <a:sysClr val="windowText" lastClr="000000"/>
                          </a:solidFill>
                        </a:rPr>
                        <a:t>LUNCH</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extLst>
                  <a:ext uri="{0D108BD9-81ED-4DB2-BD59-A6C34878D82A}">
                    <a16:rowId xmlns="" xmlns:a16="http://schemas.microsoft.com/office/drawing/2014/main" val="3494404912"/>
                  </a:ext>
                </a:extLst>
              </a:tr>
              <a:tr h="430030">
                <a:tc>
                  <a:txBody>
                    <a:bodyPr/>
                    <a:lstStyle/>
                    <a:p>
                      <a:r>
                        <a:rPr lang="en-IN" sz="1200" kern="1200" dirty="0">
                          <a:solidFill>
                            <a:sysClr val="windowText" lastClr="000000"/>
                          </a:solidFill>
                        </a:rPr>
                        <a:t>Monday</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ysClr val="windowText" lastClr="000000"/>
                          </a:solidFill>
                        </a:rPr>
                        <a:t>Sukhdi</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rPr>
                        <a:t>Vegetable khichdi</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extLst>
                  <a:ext uri="{0D108BD9-81ED-4DB2-BD59-A6C34878D82A}">
                    <a16:rowId xmlns="" xmlns:a16="http://schemas.microsoft.com/office/drawing/2014/main" val="2379278970"/>
                  </a:ext>
                </a:extLst>
              </a:tr>
              <a:tr h="448925">
                <a:tc>
                  <a:txBody>
                    <a:bodyPr/>
                    <a:lstStyle/>
                    <a:p>
                      <a:r>
                        <a:rPr lang="en-IN" sz="1200" kern="1200" dirty="0">
                          <a:solidFill>
                            <a:sysClr val="windowText" lastClr="000000"/>
                          </a:solidFill>
                        </a:rPr>
                        <a:t>Tuesday</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algn="l" defTabSz="914400" rtl="0" eaLnBrk="1" latinLnBrk="0" hangingPunct="1">
                        <a:lnSpc>
                          <a:spcPts val="1000"/>
                        </a:lnSpc>
                        <a:spcAft>
                          <a:spcPts val="0"/>
                        </a:spcAft>
                      </a:pPr>
                      <a:endParaRPr lang="en-IN" sz="1200" kern="1200" dirty="0">
                        <a:solidFill>
                          <a:sysClr val="windowText" lastClr="000000"/>
                        </a:solidFill>
                      </a:endParaRPr>
                    </a:p>
                    <a:p>
                      <a:pPr marL="0" algn="l" defTabSz="914400" rtl="0" eaLnBrk="1" latinLnBrk="0" hangingPunct="1">
                        <a:lnSpc>
                          <a:spcPts val="1000"/>
                        </a:lnSpc>
                        <a:spcAft>
                          <a:spcPts val="0"/>
                        </a:spcAft>
                      </a:pPr>
                      <a:r>
                        <a:rPr lang="en-IN" sz="1200" kern="1200" dirty="0" err="1">
                          <a:solidFill>
                            <a:sysClr val="windowText" lastClr="000000"/>
                          </a:solidFill>
                        </a:rPr>
                        <a:t>Chana</a:t>
                      </a:r>
                      <a:r>
                        <a:rPr lang="en-IN" sz="1200" kern="1200" dirty="0">
                          <a:solidFill>
                            <a:sysClr val="windowText" lastClr="000000"/>
                          </a:solidFill>
                        </a:rPr>
                        <a:t> Chat</a:t>
                      </a:r>
                      <a:endParaRPr lang="en-IN" sz="1200" kern="1200" dirty="0">
                        <a:solidFill>
                          <a:sysClr val="windowText" lastClr="000000"/>
                        </a:solidFill>
                        <a:latin typeface="Calibri (Body)"/>
                        <a:ea typeface="+mn-ea"/>
                        <a:cs typeface="Times New Roman" panose="02020603050405020304" pitchFamily="18" charset="0"/>
                      </a:endParaRPr>
                    </a:p>
                  </a:txBody>
                  <a:tcPr marL="60478" marR="6047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ysClr val="windowText" lastClr="000000"/>
                          </a:solidFill>
                        </a:rPr>
                        <a:t>Thepala</a:t>
                      </a:r>
                      <a:r>
                        <a:rPr lang="en-US" sz="1200" kern="1200" dirty="0">
                          <a:solidFill>
                            <a:sysClr val="windowText" lastClr="000000"/>
                          </a:solidFill>
                        </a:rPr>
                        <a:t> &amp; Bhaji</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extLst>
                  <a:ext uri="{0D108BD9-81ED-4DB2-BD59-A6C34878D82A}">
                    <a16:rowId xmlns="" xmlns:a16="http://schemas.microsoft.com/office/drawing/2014/main" val="2152395987"/>
                  </a:ext>
                </a:extLst>
              </a:tr>
              <a:tr h="448925">
                <a:tc>
                  <a:txBody>
                    <a:bodyPr/>
                    <a:lstStyle/>
                    <a:p>
                      <a:r>
                        <a:rPr lang="en-IN" sz="1200" kern="1200" dirty="0">
                          <a:solidFill>
                            <a:sysClr val="windowText" lastClr="000000"/>
                          </a:solidFill>
                        </a:rPr>
                        <a:t>Wednesday</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algn="just">
                        <a:lnSpc>
                          <a:spcPts val="1000"/>
                        </a:lnSpc>
                        <a:spcAft>
                          <a:spcPts val="0"/>
                        </a:spcAft>
                      </a:pPr>
                      <a:endParaRPr lang="en-IN" sz="1200" kern="1200" dirty="0">
                        <a:solidFill>
                          <a:sysClr val="windowText" lastClr="000000"/>
                        </a:solidFill>
                      </a:endParaRPr>
                    </a:p>
                    <a:p>
                      <a:pPr algn="l">
                        <a:lnSpc>
                          <a:spcPts val="1000"/>
                        </a:lnSpc>
                        <a:spcAft>
                          <a:spcPts val="0"/>
                        </a:spcAft>
                      </a:pPr>
                      <a:r>
                        <a:rPr lang="en-IN" sz="1200" kern="1200" dirty="0">
                          <a:solidFill>
                            <a:sysClr val="windowText" lastClr="000000"/>
                          </a:solidFill>
                        </a:rPr>
                        <a:t>Mix Dal/ </a:t>
                      </a:r>
                      <a:r>
                        <a:rPr lang="en-IN" sz="1200" kern="1200" dirty="0" err="1">
                          <a:solidFill>
                            <a:sysClr val="windowText" lastClr="000000"/>
                          </a:solidFill>
                        </a:rPr>
                        <a:t>Usal</a:t>
                      </a:r>
                      <a:endParaRPr lang="en-IN" sz="1200" kern="1200" dirty="0">
                        <a:solidFill>
                          <a:sysClr val="windowText" lastClr="000000"/>
                        </a:solidFill>
                        <a:latin typeface="Calibri (Body)"/>
                        <a:ea typeface="+mn-ea"/>
                        <a:cs typeface="Times New Roman" panose="02020603050405020304" pitchFamily="18" charset="0"/>
                      </a:endParaRPr>
                    </a:p>
                  </a:txBody>
                  <a:tcPr marL="60478" marR="6047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rPr>
                        <a:t>Vegetable </a:t>
                      </a:r>
                      <a:r>
                        <a:rPr lang="en-US" sz="1200" kern="1200" dirty="0" err="1">
                          <a:solidFill>
                            <a:sysClr val="windowText" lastClr="000000"/>
                          </a:solidFill>
                        </a:rPr>
                        <a:t>Pulav</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extLst>
                  <a:ext uri="{0D108BD9-81ED-4DB2-BD59-A6C34878D82A}">
                    <a16:rowId xmlns="" xmlns:a16="http://schemas.microsoft.com/office/drawing/2014/main" val="1611277706"/>
                  </a:ext>
                </a:extLst>
              </a:tr>
              <a:tr h="430030">
                <a:tc>
                  <a:txBody>
                    <a:bodyPr/>
                    <a:lstStyle/>
                    <a:p>
                      <a:r>
                        <a:rPr lang="en-IN" sz="1200" kern="1200" dirty="0">
                          <a:solidFill>
                            <a:sysClr val="windowText" lastClr="000000"/>
                          </a:solidFill>
                        </a:rPr>
                        <a:t>Thursday</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rPr>
                        <a:t>Chana Chat</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rPr>
                        <a:t>Dal </a:t>
                      </a:r>
                      <a:r>
                        <a:rPr lang="en-US" sz="1200" kern="1200" dirty="0" err="1">
                          <a:solidFill>
                            <a:sysClr val="windowText" lastClr="000000"/>
                          </a:solidFill>
                        </a:rPr>
                        <a:t>Dhokli</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extLst>
                  <a:ext uri="{0D108BD9-81ED-4DB2-BD59-A6C34878D82A}">
                    <a16:rowId xmlns="" xmlns:a16="http://schemas.microsoft.com/office/drawing/2014/main" val="3550607883"/>
                  </a:ext>
                </a:extLst>
              </a:tr>
              <a:tr h="430030">
                <a:tc>
                  <a:txBody>
                    <a:bodyPr/>
                    <a:lstStyle/>
                    <a:p>
                      <a:r>
                        <a:rPr lang="en-IN" sz="1200" kern="1200" dirty="0">
                          <a:solidFill>
                            <a:sysClr val="windowText" lastClr="000000"/>
                          </a:solidFill>
                        </a:rPr>
                        <a:t>Friday</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ysClr val="windowText" lastClr="000000"/>
                          </a:solidFill>
                        </a:rPr>
                        <a:t>Muthiya</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rPr>
                        <a:t>Dal-Bhat</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extLst>
                  <a:ext uri="{0D108BD9-81ED-4DB2-BD59-A6C34878D82A}">
                    <a16:rowId xmlns="" xmlns:a16="http://schemas.microsoft.com/office/drawing/2014/main" val="2544576767"/>
                  </a:ext>
                </a:extLst>
              </a:tr>
              <a:tr h="430030">
                <a:tc>
                  <a:txBody>
                    <a:bodyPr/>
                    <a:lstStyle/>
                    <a:p>
                      <a:r>
                        <a:rPr lang="en-IN" sz="1200" kern="1200" dirty="0">
                          <a:solidFill>
                            <a:sysClr val="windowText" lastClr="000000"/>
                          </a:solidFill>
                        </a:rPr>
                        <a:t>Saturday</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rPr>
                        <a:t>Chana Chat</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rPr>
                        <a:t>Vegetable </a:t>
                      </a:r>
                      <a:r>
                        <a:rPr lang="en-US" sz="1200" kern="1200" dirty="0" err="1">
                          <a:solidFill>
                            <a:sysClr val="windowText" lastClr="000000"/>
                          </a:solidFill>
                        </a:rPr>
                        <a:t>Pulav</a:t>
                      </a:r>
                      <a:endParaRPr lang="en-IN" sz="1200" kern="1200" dirty="0">
                        <a:solidFill>
                          <a:sysClr val="windowText" lastClr="000000"/>
                        </a:solidFill>
                        <a:latin typeface="Calibri (Body)"/>
                        <a:ea typeface="+mn-ea"/>
                        <a:cs typeface="Times New Roman" panose="02020603050405020304" pitchFamily="18" charset="0"/>
                      </a:endParaRPr>
                    </a:p>
                  </a:txBody>
                  <a:tcPr marT="34290" marB="34290" anchor="ctr"/>
                </a:tc>
                <a:extLst>
                  <a:ext uri="{0D108BD9-81ED-4DB2-BD59-A6C34878D82A}">
                    <a16:rowId xmlns="" xmlns:a16="http://schemas.microsoft.com/office/drawing/2014/main" val="1668685842"/>
                  </a:ext>
                </a:extLst>
              </a:tr>
            </a:tbl>
          </a:graphicData>
        </a:graphic>
      </p:graphicFrame>
    </p:spTree>
    <p:extLst>
      <p:ext uri="{BB962C8B-B14F-4D97-AF65-F5344CB8AC3E}">
        <p14:creationId xmlns="" xmlns:p14="http://schemas.microsoft.com/office/powerpoint/2010/main" val="38914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normAutofit/>
          </a:bodyPr>
          <a:lstStyle/>
          <a:p>
            <a:pPr algn="l"/>
            <a:r>
              <a:rPr lang="en-US" sz="3600" dirty="0" err="1"/>
              <a:t>Sukhadi</a:t>
            </a:r>
            <a:r>
              <a:rPr lang="en-US" sz="3600" dirty="0"/>
              <a:t> Project</a:t>
            </a:r>
            <a:endParaRPr lang="en-US" altLang="en-US" sz="3600" dirty="0"/>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810000" y="1200150"/>
            <a:ext cx="4724400" cy="3165476"/>
          </a:xfrm>
        </p:spPr>
        <p:txBody>
          <a:bodyPr anchor="ctr">
            <a:noAutofit/>
          </a:bodyPr>
          <a:lstStyle/>
          <a:p>
            <a:pPr>
              <a:spcBef>
                <a:spcPts val="300"/>
              </a:spcBef>
              <a:spcAft>
                <a:spcPts val="300"/>
              </a:spcAft>
              <a:buClr>
                <a:srgbClr val="002060"/>
              </a:buClr>
            </a:pPr>
            <a:r>
              <a:rPr lang="en-US" altLang="en-US" sz="1600" dirty="0" err="1">
                <a:latin typeface="Calibri (Body)"/>
              </a:rPr>
              <a:t>Sukhadi</a:t>
            </a:r>
            <a:r>
              <a:rPr lang="en-US" altLang="en-US" sz="1600" dirty="0">
                <a:latin typeface="Calibri (Body)"/>
              </a:rPr>
              <a:t> is served with an aim to enhance calorie and protein intake by students</a:t>
            </a:r>
          </a:p>
          <a:p>
            <a:pPr>
              <a:spcBef>
                <a:spcPts val="300"/>
              </a:spcBef>
              <a:spcAft>
                <a:spcPts val="300"/>
              </a:spcAft>
              <a:buClr>
                <a:srgbClr val="002060"/>
              </a:buClr>
            </a:pPr>
            <a:r>
              <a:rPr lang="en-US" altLang="en-US" sz="1600" dirty="0" err="1">
                <a:latin typeface="Calibri (Body)"/>
              </a:rPr>
              <a:t>Sukhadi</a:t>
            </a:r>
            <a:r>
              <a:rPr lang="en-US" altLang="en-US" sz="1600" dirty="0">
                <a:latin typeface="Calibri (Body)"/>
              </a:rPr>
              <a:t> (a local nutritious dish made of wheat, jaggery and oil) is served once  a week and is approved by the CFTRI (Central Food Technological Research Institute) and nutrition experts</a:t>
            </a:r>
          </a:p>
          <a:p>
            <a:pPr>
              <a:spcBef>
                <a:spcPts val="300"/>
              </a:spcBef>
              <a:spcAft>
                <a:spcPts val="300"/>
              </a:spcAft>
              <a:buClr>
                <a:srgbClr val="002060"/>
              </a:buClr>
            </a:pPr>
            <a:r>
              <a:rPr lang="en-US" altLang="en-US" sz="1600" dirty="0">
                <a:latin typeface="Calibri (Body)"/>
              </a:rPr>
              <a:t>INR 13.07 Crore has been spent on this project in the FY 2019-20</a:t>
            </a:r>
          </a:p>
          <a:p>
            <a:pPr>
              <a:spcBef>
                <a:spcPts val="300"/>
              </a:spcBef>
              <a:spcAft>
                <a:spcPts val="300"/>
              </a:spcAft>
              <a:buClr>
                <a:srgbClr val="002060"/>
              </a:buClr>
            </a:pPr>
            <a:endParaRPr lang="en-US" altLang="en-US" sz="1600" dirty="0">
              <a:latin typeface="Calibri (Body)"/>
            </a:endParaRPr>
          </a:p>
          <a:p>
            <a:pPr>
              <a:spcBef>
                <a:spcPts val="300"/>
              </a:spcBef>
              <a:spcAft>
                <a:spcPts val="300"/>
              </a:spcAft>
              <a:buClr>
                <a:srgbClr val="002060"/>
              </a:buClr>
            </a:pPr>
            <a:endParaRPr lang="en-US" altLang="en-US" sz="1600" dirty="0">
              <a:latin typeface="Calibri (Body)"/>
            </a:endParaRPr>
          </a:p>
          <a:p>
            <a:pPr>
              <a:spcBef>
                <a:spcPts val="300"/>
              </a:spcBef>
              <a:spcAft>
                <a:spcPts val="300"/>
              </a:spcAft>
              <a:buClr>
                <a:srgbClr val="002060"/>
              </a:buClr>
            </a:pPr>
            <a:endParaRPr lang="en-US" altLang="en-US" sz="1600" dirty="0">
              <a:latin typeface="Calibri (Body)"/>
            </a:endParaRPr>
          </a:p>
        </p:txBody>
      </p:sp>
      <p:pic>
        <p:nvPicPr>
          <p:cNvPr id="5" name="Picture 2">
            <a:extLst>
              <a:ext uri="{FF2B5EF4-FFF2-40B4-BE49-F238E27FC236}">
                <a16:creationId xmlns="" xmlns:a16="http://schemas.microsoft.com/office/drawing/2014/main" id="{914CEA04-D4BD-44DC-91CA-287B1CE2D53F}"/>
              </a:ext>
            </a:extLst>
          </p:cNvPr>
          <p:cNvPicPr>
            <a:picLocks noChangeAspect="1" noChangeArrowheads="1"/>
          </p:cNvPicPr>
          <p:nvPr/>
        </p:nvPicPr>
        <p:blipFill>
          <a:blip r:embed="rId2" cstate="print"/>
          <a:srcRect/>
          <a:stretch>
            <a:fillRect/>
          </a:stretch>
        </p:blipFill>
        <p:spPr bwMode="auto">
          <a:xfrm>
            <a:off x="609600" y="1200150"/>
            <a:ext cx="2971800" cy="2505635"/>
          </a:xfrm>
          <a:prstGeom prst="rect">
            <a:avLst/>
          </a:prstGeom>
        </p:spPr>
      </p:pic>
    </p:spTree>
    <p:extLst>
      <p:ext uri="{BB962C8B-B14F-4D97-AF65-F5344CB8AC3E}">
        <p14:creationId xmlns="" xmlns:p14="http://schemas.microsoft.com/office/powerpoint/2010/main" val="3526613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normAutofit/>
          </a:bodyPr>
          <a:lstStyle/>
          <a:p>
            <a:pPr algn="l"/>
            <a:r>
              <a:rPr lang="en-US" sz="3600" dirty="0" err="1"/>
              <a:t>Doodh</a:t>
            </a:r>
            <a:r>
              <a:rPr lang="en-US" sz="3600" dirty="0"/>
              <a:t> </a:t>
            </a:r>
            <a:r>
              <a:rPr lang="en-US" sz="3600" dirty="0" err="1"/>
              <a:t>Sanjivani</a:t>
            </a:r>
            <a:r>
              <a:rPr lang="en-US" sz="3600" dirty="0"/>
              <a:t> Yojana – milk in MDMS</a:t>
            </a:r>
            <a:endParaRPr lang="en-US" altLang="en-US" sz="3600" dirty="0"/>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810000" y="1200150"/>
            <a:ext cx="4724400" cy="3165476"/>
          </a:xfrm>
        </p:spPr>
        <p:txBody>
          <a:bodyPr anchor="ctr">
            <a:noAutofit/>
          </a:bodyPr>
          <a:lstStyle/>
          <a:p>
            <a:pPr marL="227013" indent="-227013" algn="just">
              <a:tabLst>
                <a:tab pos="112713" algn="l"/>
                <a:tab pos="169863" algn="l"/>
              </a:tabLst>
            </a:pPr>
            <a:r>
              <a:rPr lang="en-US" altLang="en-US" sz="1600" dirty="0">
                <a:latin typeface="Calibri (Body)"/>
                <a:sym typeface="Times New Roman" pitchFamily="18" charset="0"/>
              </a:rPr>
              <a:t>200 ml. of flavored milk is served 5 days in a week to primary school children under the scheme</a:t>
            </a:r>
          </a:p>
          <a:p>
            <a:pPr marL="227013" indent="-227013" algn="just">
              <a:tabLst>
                <a:tab pos="112713" algn="l"/>
                <a:tab pos="169863" algn="l"/>
              </a:tabLst>
            </a:pPr>
            <a:r>
              <a:rPr lang="en-US" altLang="en-US" sz="1600" dirty="0">
                <a:latin typeface="Calibri (Body)"/>
                <a:sym typeface="Times New Roman" pitchFamily="18" charset="0"/>
              </a:rPr>
              <a:t>Currently, 26 developing Talukas </a:t>
            </a:r>
            <a:r>
              <a:rPr lang="en-US" altLang="en-US" sz="1600" dirty="0" err="1">
                <a:latin typeface="Calibri (Body)"/>
                <a:sym typeface="Times New Roman" pitchFamily="18" charset="0"/>
              </a:rPr>
              <a:t>acress</a:t>
            </a:r>
            <a:r>
              <a:rPr lang="en-US" altLang="en-US" sz="1600" dirty="0">
                <a:latin typeface="Calibri (Body)"/>
                <a:sym typeface="Times New Roman" pitchFamily="18" charset="0"/>
              </a:rPr>
              <a:t> 12 Districts are covered under this scheme</a:t>
            </a:r>
          </a:p>
          <a:p>
            <a:pPr marL="227013" indent="-227013" algn="just">
              <a:tabLst>
                <a:tab pos="112713" algn="l"/>
                <a:tab pos="169863" algn="l"/>
              </a:tabLst>
            </a:pPr>
            <a:r>
              <a:rPr lang="en-US" altLang="en-US" sz="1600" dirty="0">
                <a:latin typeface="Calibri (Body)"/>
                <a:sym typeface="Times New Roman" pitchFamily="18" charset="0"/>
              </a:rPr>
              <a:t>3.15 Lakh students are getting benefitted under the scheme</a:t>
            </a:r>
          </a:p>
          <a:p>
            <a:pPr marL="227013" indent="-227013" algn="just">
              <a:tabLst>
                <a:tab pos="112713" algn="l"/>
                <a:tab pos="169863" algn="l"/>
              </a:tabLst>
            </a:pPr>
            <a:r>
              <a:rPr lang="en-IN" altLang="en-US" sz="1600" dirty="0">
                <a:latin typeface="Calibri (Body)"/>
                <a:sym typeface="Times New Roman" pitchFamily="18" charset="0"/>
              </a:rPr>
              <a:t>Expenditure in 2019-20 – INR 44.58Crore</a:t>
            </a:r>
            <a:endParaRPr lang="en-US" altLang="en-US" sz="1600" dirty="0">
              <a:latin typeface="Calibri (Body)"/>
              <a:sym typeface="Times New Roman" pitchFamily="18" charset="0"/>
            </a:endParaRPr>
          </a:p>
          <a:p>
            <a:pPr marL="227013" indent="-227013" algn="just">
              <a:tabLst>
                <a:tab pos="112713" algn="l"/>
                <a:tab pos="169863" algn="l"/>
              </a:tabLst>
            </a:pPr>
            <a:r>
              <a:rPr lang="en-US" altLang="en-US" sz="1600" dirty="0">
                <a:latin typeface="Calibri (Body)"/>
                <a:sym typeface="Times New Roman" pitchFamily="18" charset="0"/>
              </a:rPr>
              <a:t>In addition to this, Tribal Development Department of the State Government is providing 200 ml. flavored milk in 51 Talukas across 14 tribal districts</a:t>
            </a:r>
          </a:p>
          <a:p>
            <a:pPr>
              <a:buNone/>
            </a:pPr>
            <a:endParaRPr lang="en-US" sz="2000" dirty="0">
              <a:cs typeface="Times New Roman" panose="02020603050405020304" pitchFamily="18" charset="0"/>
            </a:endParaRPr>
          </a:p>
        </p:txBody>
      </p:sp>
      <p:pic>
        <p:nvPicPr>
          <p:cNvPr id="6" name="Picture 1">
            <a:extLst>
              <a:ext uri="{FF2B5EF4-FFF2-40B4-BE49-F238E27FC236}">
                <a16:creationId xmlns="" xmlns:a16="http://schemas.microsoft.com/office/drawing/2014/main" id="{D905EB7C-C2A9-420E-8C77-B55E2BDF926E}"/>
              </a:ext>
            </a:extLst>
          </p:cNvPr>
          <p:cNvPicPr>
            <a:picLocks noChangeAspect="1" noChangeArrowheads="1"/>
          </p:cNvPicPr>
          <p:nvPr/>
        </p:nvPicPr>
        <p:blipFill rotWithShape="1">
          <a:blip r:embed="rId2" cstate="print"/>
          <a:srcRect t="20748"/>
          <a:stretch/>
        </p:blipFill>
        <p:spPr bwMode="auto">
          <a:xfrm>
            <a:off x="609600" y="1276350"/>
            <a:ext cx="2995911" cy="1424833"/>
          </a:xfrm>
          <a:prstGeom prst="rect">
            <a:avLst/>
          </a:prstGeom>
          <a:noFill/>
          <a:ln w="9525">
            <a:solidFill>
              <a:srgbClr val="0070C0"/>
            </a:solidFill>
            <a:miter lim="800000"/>
            <a:headEnd/>
            <a:tailEnd/>
          </a:ln>
        </p:spPr>
      </p:pic>
      <p:pic>
        <p:nvPicPr>
          <p:cNvPr id="7" name="Picture 6">
            <a:extLst>
              <a:ext uri="{FF2B5EF4-FFF2-40B4-BE49-F238E27FC236}">
                <a16:creationId xmlns="" xmlns:a16="http://schemas.microsoft.com/office/drawing/2014/main" id="{819B7DAB-F84B-48B0-B0D9-D12B2416E1E8}"/>
              </a:ext>
            </a:extLst>
          </p:cNvPr>
          <p:cNvPicPr/>
          <p:nvPr/>
        </p:nvPicPr>
        <p:blipFill rotWithShape="1">
          <a:blip r:embed="rId3"/>
          <a:srcRect l="38067" t="20833" r="25622" b="38542"/>
          <a:stretch/>
        </p:blipFill>
        <p:spPr bwMode="auto">
          <a:xfrm>
            <a:off x="585439" y="2800350"/>
            <a:ext cx="2995911" cy="1676400"/>
          </a:xfrm>
          <a:prstGeom prst="rect">
            <a:avLst/>
          </a:prstGeom>
        </p:spPr>
      </p:pic>
    </p:spTree>
    <p:extLst>
      <p:ext uri="{BB962C8B-B14F-4D97-AF65-F5344CB8AC3E}">
        <p14:creationId xmlns="" xmlns:p14="http://schemas.microsoft.com/office/powerpoint/2010/main" val="276931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normAutofit fontScale="90000"/>
          </a:bodyPr>
          <a:lstStyle/>
          <a:p>
            <a:pPr algn="l"/>
            <a:r>
              <a:rPr lang="en-US" sz="3600" dirty="0" err="1"/>
              <a:t>Tithi</a:t>
            </a:r>
            <a:r>
              <a:rPr lang="en-US" sz="3600" dirty="0"/>
              <a:t> </a:t>
            </a:r>
            <a:r>
              <a:rPr lang="en-US" sz="3600" dirty="0" err="1"/>
              <a:t>Bhojan</a:t>
            </a:r>
            <a:r>
              <a:rPr lang="en-US" sz="3600" dirty="0"/>
              <a:t> – Promoting Community Participation in MDMS</a:t>
            </a:r>
            <a:endParaRPr lang="en-US" altLang="en-US" sz="3600" dirty="0"/>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4038600" y="1581150"/>
            <a:ext cx="4724400" cy="2784476"/>
          </a:xfrm>
        </p:spPr>
        <p:txBody>
          <a:bodyPr anchor="ctr">
            <a:noAutofit/>
          </a:bodyPr>
          <a:lstStyle/>
          <a:p>
            <a:pPr marL="227013" indent="-227013" algn="just">
              <a:tabLst>
                <a:tab pos="112713" algn="l"/>
                <a:tab pos="169863" algn="l"/>
              </a:tabLst>
            </a:pPr>
            <a:r>
              <a:rPr lang="en-US" altLang="en-US" sz="1600" dirty="0">
                <a:latin typeface="Calibri (Body)"/>
                <a:sym typeface="Times New Roman" pitchFamily="18" charset="0"/>
              </a:rPr>
              <a:t>The villagers sponsor the food with sweets, namkeen, </a:t>
            </a:r>
            <a:r>
              <a:rPr lang="en-US" altLang="en-US" sz="1600" dirty="0" err="1">
                <a:latin typeface="Calibri (Body)"/>
                <a:sym typeface="Times New Roman" pitchFamily="18" charset="0"/>
              </a:rPr>
              <a:t>farsan</a:t>
            </a:r>
            <a:r>
              <a:rPr lang="en-US" altLang="en-US" sz="1600" dirty="0">
                <a:latin typeface="Calibri (Body)"/>
                <a:sym typeface="Times New Roman" pitchFamily="18" charset="0"/>
              </a:rPr>
              <a:t>, fruits for children on various occasions for MDM centers</a:t>
            </a:r>
          </a:p>
          <a:p>
            <a:pPr marL="227013" indent="-227013" algn="just">
              <a:tabLst>
                <a:tab pos="112713" algn="l"/>
                <a:tab pos="169863" algn="l"/>
              </a:tabLst>
            </a:pPr>
            <a:r>
              <a:rPr lang="en-US" altLang="en-US" sz="1600" dirty="0">
                <a:latin typeface="Calibri (Body)"/>
                <a:sym typeface="Times New Roman" pitchFamily="18" charset="0"/>
              </a:rPr>
              <a:t>It is customary in Gujarat to host public dinner on festival days or social occasions like</a:t>
            </a:r>
          </a:p>
          <a:p>
            <a:pPr marL="627052" lvl="1" indent="-227013" algn="just">
              <a:tabLst>
                <a:tab pos="112713" algn="l"/>
                <a:tab pos="169863" algn="l"/>
              </a:tabLst>
            </a:pPr>
            <a:r>
              <a:rPr lang="en-US" altLang="en-US" sz="1200" dirty="0">
                <a:latin typeface="Calibri (Body)"/>
                <a:sym typeface="Times New Roman" pitchFamily="18" charset="0"/>
              </a:rPr>
              <a:t>Marriage anniversary</a:t>
            </a:r>
          </a:p>
          <a:p>
            <a:pPr marL="627052" lvl="1" indent="-227013" algn="just">
              <a:tabLst>
                <a:tab pos="112713" algn="l"/>
                <a:tab pos="169863" algn="l"/>
              </a:tabLst>
            </a:pPr>
            <a:r>
              <a:rPr lang="en-US" altLang="en-US" sz="1200" dirty="0">
                <a:latin typeface="Calibri (Body)"/>
                <a:sym typeface="Times New Roman" pitchFamily="18" charset="0"/>
              </a:rPr>
              <a:t>Birth Anniversary</a:t>
            </a:r>
          </a:p>
          <a:p>
            <a:pPr marL="627052" lvl="1" indent="-227013" algn="just">
              <a:tabLst>
                <a:tab pos="112713" algn="l"/>
                <a:tab pos="169863" algn="l"/>
              </a:tabLst>
            </a:pPr>
            <a:r>
              <a:rPr lang="en-US" altLang="en-US" sz="1200" dirty="0">
                <a:latin typeface="Calibri (Body)"/>
                <a:sym typeface="Times New Roman" pitchFamily="18" charset="0"/>
              </a:rPr>
              <a:t>Death anniversary</a:t>
            </a:r>
          </a:p>
          <a:p>
            <a:pPr marL="227013" indent="-227013" algn="just">
              <a:tabLst>
                <a:tab pos="112713" algn="l"/>
                <a:tab pos="169863" algn="l"/>
              </a:tabLst>
            </a:pPr>
            <a:r>
              <a:rPr lang="en-US" altLang="en-US" sz="1600" dirty="0">
                <a:latin typeface="Calibri (Body)"/>
                <a:sym typeface="Times New Roman" pitchFamily="18" charset="0"/>
              </a:rPr>
              <a:t>Any special occasion like any educational or social achievement like ranking first in school, promotion </a:t>
            </a:r>
            <a:r>
              <a:rPr lang="en-US" altLang="en-US" sz="1600" dirty="0" err="1">
                <a:latin typeface="Calibri (Body)"/>
                <a:sym typeface="Times New Roman" pitchFamily="18" charset="0"/>
              </a:rPr>
              <a:t>etc</a:t>
            </a:r>
            <a:endParaRPr lang="en-US" altLang="en-US" sz="1600" dirty="0">
              <a:latin typeface="Calibri (Body)"/>
              <a:sym typeface="Times New Roman" pitchFamily="18" charset="0"/>
            </a:endParaRPr>
          </a:p>
        </p:txBody>
      </p:sp>
      <p:graphicFrame>
        <p:nvGraphicFramePr>
          <p:cNvPr id="8" name="Table 7">
            <a:extLst>
              <a:ext uri="{FF2B5EF4-FFF2-40B4-BE49-F238E27FC236}">
                <a16:creationId xmlns="" xmlns:a16="http://schemas.microsoft.com/office/drawing/2014/main" id="{8C289708-DC7A-4A32-B25F-77AD16060D28}"/>
              </a:ext>
            </a:extLst>
          </p:cNvPr>
          <p:cNvGraphicFramePr>
            <a:graphicFrameLocks noGrp="1"/>
          </p:cNvGraphicFramePr>
          <p:nvPr>
            <p:extLst>
              <p:ext uri="{D42A27DB-BD31-4B8C-83A1-F6EECF244321}">
                <p14:modId xmlns="" xmlns:p14="http://schemas.microsoft.com/office/powerpoint/2010/main" val="2850225691"/>
              </p:ext>
            </p:extLst>
          </p:nvPr>
        </p:nvGraphicFramePr>
        <p:xfrm>
          <a:off x="609599" y="1581150"/>
          <a:ext cx="3170663" cy="1127760"/>
        </p:xfrm>
        <a:graphic>
          <a:graphicData uri="http://schemas.openxmlformats.org/drawingml/2006/table">
            <a:tbl>
              <a:tblPr firstRow="1" bandRow="1">
                <a:tableStyleId>{69012ECD-51FC-41F1-AA8D-1B2483CD663E}</a:tableStyleId>
              </a:tblPr>
              <a:tblGrid>
                <a:gridCol w="1623998">
                  <a:extLst>
                    <a:ext uri="{9D8B030D-6E8A-4147-A177-3AD203B41FA5}">
                      <a16:colId xmlns="" xmlns:a16="http://schemas.microsoft.com/office/drawing/2014/main" val="20000"/>
                    </a:ext>
                  </a:extLst>
                </a:gridCol>
                <a:gridCol w="1546665">
                  <a:extLst>
                    <a:ext uri="{9D8B030D-6E8A-4147-A177-3AD203B41FA5}">
                      <a16:colId xmlns="" xmlns:a16="http://schemas.microsoft.com/office/drawing/2014/main" val="20001"/>
                    </a:ext>
                  </a:extLst>
                </a:gridCol>
              </a:tblGrid>
              <a:tr h="245900">
                <a:tc>
                  <a:txBody>
                    <a:bodyPr/>
                    <a:lstStyle/>
                    <a:p>
                      <a:pPr algn="ctr"/>
                      <a:r>
                        <a:rPr lang="en-US" sz="1400" dirty="0"/>
                        <a:t>Year</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Beneficiaries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45900">
                <a:tc>
                  <a:txBody>
                    <a:bodyPr/>
                    <a:lstStyle/>
                    <a:p>
                      <a:r>
                        <a:rPr lang="en-US" sz="1400" dirty="0"/>
                        <a:t>2017-18</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65.56 Lakhs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45900">
                <a:tc>
                  <a:txBody>
                    <a:bodyPr/>
                    <a:lstStyle/>
                    <a:p>
                      <a:r>
                        <a:rPr lang="en-US" sz="1400" dirty="0"/>
                        <a:t>2018-19</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52.22 Lakhs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52900">
                <a:tc>
                  <a:txBody>
                    <a:bodyPr/>
                    <a:lstStyle/>
                    <a:p>
                      <a:r>
                        <a:rPr lang="en-US" sz="1400" dirty="0"/>
                        <a:t>2019-20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85.12 Lakhs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9" name="Picture 2" descr="C:\Users\ACER\Downloads\Kitchen Garden District\New folder\WhatsApp Image 2020-05-16 at 5.58.27 PM (1).jpeg">
            <a:extLst>
              <a:ext uri="{FF2B5EF4-FFF2-40B4-BE49-F238E27FC236}">
                <a16:creationId xmlns="" xmlns:a16="http://schemas.microsoft.com/office/drawing/2014/main" id="{633BE8C7-EF98-4658-87A2-AF699309AD1A}"/>
              </a:ext>
            </a:extLst>
          </p:cNvPr>
          <p:cNvPicPr>
            <a:picLocks noChangeAspect="1" noChangeArrowheads="1"/>
          </p:cNvPicPr>
          <p:nvPr/>
        </p:nvPicPr>
        <p:blipFill rotWithShape="1">
          <a:blip r:embed="rId2"/>
          <a:srcRect t="21462"/>
          <a:stretch/>
        </p:blipFill>
        <p:spPr bwMode="auto">
          <a:xfrm>
            <a:off x="609599" y="2765118"/>
            <a:ext cx="3170664" cy="1245487"/>
          </a:xfrm>
          <a:prstGeom prst="rect">
            <a:avLst/>
          </a:prstGeom>
          <a:noFill/>
        </p:spPr>
      </p:pic>
    </p:spTree>
    <p:extLst>
      <p:ext uri="{BB962C8B-B14F-4D97-AF65-F5344CB8AC3E}">
        <p14:creationId xmlns="" xmlns:p14="http://schemas.microsoft.com/office/powerpoint/2010/main" val="160719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pic>
        <p:nvPicPr>
          <p:cNvPr id="8" name="Picture 7">
            <a:extLst>
              <a:ext uri="{FF2B5EF4-FFF2-40B4-BE49-F238E27FC236}">
                <a16:creationId xmlns="" xmlns:a16="http://schemas.microsoft.com/office/drawing/2014/main" id="{142B64BC-E437-49C7-A841-B900A600B366}"/>
              </a:ext>
            </a:extLst>
          </p:cNvPr>
          <p:cNvPicPr>
            <a:picLocks noChangeAspect="1"/>
          </p:cNvPicPr>
          <p:nvPr/>
        </p:nvPicPr>
        <p:blipFill>
          <a:blip r:embed="rId2">
            <a:alphaModFix amt="16000"/>
            <a:extLst>
              <a:ext uri="{28A0092B-C50C-407E-A947-70E740481C1C}">
                <a14:useLocalDpi xmlns="" xmlns:a14="http://schemas.microsoft.com/office/drawing/2010/main" val="0"/>
              </a:ext>
            </a:extLst>
          </a:blip>
          <a:srcRect/>
          <a:stretch/>
        </p:blipFill>
        <p:spPr>
          <a:xfrm>
            <a:off x="0" y="0"/>
            <a:ext cx="9143999" cy="5143500"/>
          </a:xfrm>
          <a:prstGeom prst="rect">
            <a:avLst/>
          </a:prstGeom>
        </p:spPr>
      </p:pic>
      <p:sp>
        <p:nvSpPr>
          <p:cNvPr id="6" name="Text Placeholder 5">
            <a:extLst>
              <a:ext uri="{FF2B5EF4-FFF2-40B4-BE49-F238E27FC236}">
                <a16:creationId xmlns="" xmlns:a16="http://schemas.microsoft.com/office/drawing/2014/main" id="{611150A6-F2CA-419F-9600-317F88095E79}"/>
              </a:ext>
            </a:extLst>
          </p:cNvPr>
          <p:cNvSpPr>
            <a:spLocks noGrp="1"/>
          </p:cNvSpPr>
          <p:nvPr>
            <p:ph type="body" idx="1"/>
          </p:nvPr>
        </p:nvSpPr>
        <p:spPr>
          <a:xfrm>
            <a:off x="1143000" y="1988824"/>
            <a:ext cx="6858000" cy="823796"/>
          </a:xfrm>
        </p:spPr>
        <p:txBody>
          <a:bodyPr vert="horz" lIns="68580" tIns="34290" rIns="68580" bIns="34290" rtlCol="0">
            <a:noAutofit/>
          </a:bodyPr>
          <a:lstStyle/>
          <a:p>
            <a:pPr algn="ctr">
              <a:lnSpc>
                <a:spcPct val="100000"/>
              </a:lnSpc>
            </a:pPr>
            <a:r>
              <a:rPr lang="en-US" sz="3000" dirty="0">
                <a:solidFill>
                  <a:srgbClr val="FFFFFF"/>
                </a:solidFill>
              </a:rPr>
              <a:t>MID DAY MEAL SCHEME IN GUJARAT</a:t>
            </a:r>
          </a:p>
          <a:p>
            <a:pPr algn="ctr">
              <a:lnSpc>
                <a:spcPct val="100000"/>
              </a:lnSpc>
            </a:pPr>
            <a:r>
              <a:rPr lang="en-US" sz="3000" b="1" dirty="0">
                <a:solidFill>
                  <a:schemeClr val="bg2"/>
                </a:solidFill>
              </a:rPr>
              <a:t>2019-20</a:t>
            </a:r>
          </a:p>
        </p:txBody>
      </p:sp>
    </p:spTree>
    <p:extLst>
      <p:ext uri="{BB962C8B-B14F-4D97-AF65-F5344CB8AC3E}">
        <p14:creationId xmlns="" xmlns:p14="http://schemas.microsoft.com/office/powerpoint/2010/main" val="416125496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normAutofit fontScale="90000"/>
          </a:bodyPr>
          <a:lstStyle/>
          <a:p>
            <a:pPr algn="l"/>
            <a:r>
              <a:rPr lang="en-US" sz="3200" dirty="0"/>
              <a:t>Anna Sangam Yojana</a:t>
            </a:r>
            <a:br>
              <a:rPr lang="en-US" sz="3200" dirty="0"/>
            </a:br>
            <a:r>
              <a:rPr lang="en-US" sz="3200" dirty="0"/>
              <a:t>Free Food Grains to Tribal Girl Students</a:t>
            </a:r>
            <a:endParaRPr lang="en-US" altLang="en-US" sz="3200" dirty="0"/>
          </a:p>
        </p:txBody>
      </p:sp>
      <p:sp>
        <p:nvSpPr>
          <p:cNvPr id="2" name="Content Placeholder 1">
            <a:extLst>
              <a:ext uri="{FF2B5EF4-FFF2-40B4-BE49-F238E27FC236}">
                <a16:creationId xmlns="" xmlns:a16="http://schemas.microsoft.com/office/drawing/2014/main" id="{E77EC3B3-D1D8-456B-B016-24BEBA1E846C}"/>
              </a:ext>
            </a:extLst>
          </p:cNvPr>
          <p:cNvSpPr>
            <a:spLocks noGrp="1"/>
          </p:cNvSpPr>
          <p:nvPr>
            <p:ph idx="1"/>
          </p:nvPr>
        </p:nvSpPr>
        <p:spPr>
          <a:xfrm>
            <a:off x="3830783" y="1179512"/>
            <a:ext cx="4724400" cy="2784476"/>
          </a:xfrm>
        </p:spPr>
        <p:txBody>
          <a:bodyPr anchor="ctr">
            <a:noAutofit/>
          </a:bodyPr>
          <a:lstStyle/>
          <a:p>
            <a:pPr marL="227013" indent="-227013">
              <a:tabLst>
                <a:tab pos="112713" algn="l"/>
                <a:tab pos="169863" algn="l"/>
              </a:tabLst>
            </a:pPr>
            <a:r>
              <a:rPr lang="en-US" altLang="en-US" sz="1600" dirty="0">
                <a:latin typeface="Calibri (Body)"/>
                <a:sym typeface="Times New Roman" pitchFamily="18" charset="0"/>
              </a:rPr>
              <a:t>Benefit of the scheme is given to the tribal girls for up to two tribal girls in the family</a:t>
            </a:r>
          </a:p>
          <a:p>
            <a:pPr marL="227013" indent="-227013">
              <a:tabLst>
                <a:tab pos="112713" algn="l"/>
                <a:tab pos="169863" algn="l"/>
              </a:tabLst>
            </a:pPr>
            <a:r>
              <a:rPr lang="en-US" altLang="en-US" sz="1600" dirty="0">
                <a:latin typeface="Calibri (Body)"/>
                <a:sym typeface="Times New Roman" pitchFamily="18" charset="0"/>
              </a:rPr>
              <a:t>60 kg (per term 30 kg) food gains  (15kg wheat, 15kg Rice) is given to the beneficiary annually.</a:t>
            </a:r>
          </a:p>
          <a:p>
            <a:pPr marL="227013" indent="-227013">
              <a:tabLst>
                <a:tab pos="112713" algn="l"/>
                <a:tab pos="169863" algn="l"/>
              </a:tabLst>
            </a:pPr>
            <a:r>
              <a:rPr lang="en-US" altLang="en-US" sz="1600" dirty="0">
                <a:latin typeface="Calibri (Body)"/>
                <a:sym typeface="Times New Roman" pitchFamily="18" charset="0"/>
              </a:rPr>
              <a:t>Criteria: must  have more than 70 % annual attendance</a:t>
            </a:r>
          </a:p>
          <a:p>
            <a:pPr marL="227013" indent="-227013">
              <a:tabLst>
                <a:tab pos="112713" algn="l"/>
                <a:tab pos="169863" algn="l"/>
              </a:tabLst>
            </a:pPr>
            <a:r>
              <a:rPr lang="en-US" altLang="en-US" sz="1600" dirty="0">
                <a:latin typeface="Calibri (Body)"/>
                <a:sym typeface="Times New Roman" pitchFamily="18" charset="0"/>
              </a:rPr>
              <a:t>Expenditure in 2019-20: INR 68.00 Crore</a:t>
            </a:r>
          </a:p>
        </p:txBody>
      </p:sp>
      <p:pic>
        <p:nvPicPr>
          <p:cNvPr id="6" name="Picture 5" descr="C:\Users\ankit patel\Desktop\Ankita\FINAL\pics\IMG-20200505-WA0104.jpg">
            <a:extLst>
              <a:ext uri="{FF2B5EF4-FFF2-40B4-BE49-F238E27FC236}">
                <a16:creationId xmlns="" xmlns:a16="http://schemas.microsoft.com/office/drawing/2014/main" id="{C1FD6466-89DA-4276-8633-9AAD742D4381}"/>
              </a:ext>
            </a:extLst>
          </p:cNvPr>
          <p:cNvPicPr/>
          <p:nvPr/>
        </p:nvPicPr>
        <p:blipFill rotWithShape="1">
          <a:blip r:embed="rId2"/>
          <a:srcRect l="13769" t="27907" r="16007" b="32558"/>
          <a:stretch/>
        </p:blipFill>
        <p:spPr bwMode="auto">
          <a:xfrm>
            <a:off x="588817" y="1657350"/>
            <a:ext cx="2964873" cy="2590800"/>
          </a:xfrm>
          <a:prstGeom prst="rect">
            <a:avLst/>
          </a:prstGeom>
        </p:spPr>
      </p:pic>
    </p:spTree>
    <p:extLst>
      <p:ext uri="{BB962C8B-B14F-4D97-AF65-F5344CB8AC3E}">
        <p14:creationId xmlns="" xmlns:p14="http://schemas.microsoft.com/office/powerpoint/2010/main" val="1560506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J:\IMG-20180829-WA0003.jpg"/>
          <p:cNvPicPr>
            <a:picLocks noChangeAspect="1" noChangeArrowheads="1"/>
          </p:cNvPicPr>
          <p:nvPr/>
        </p:nvPicPr>
        <p:blipFill>
          <a:blip r:embed="rId3" cstate="print"/>
          <a:srcRect l="21428" r="21429" b="25000"/>
          <a:stretch>
            <a:fillRect/>
          </a:stretch>
        </p:blipFill>
        <p:spPr bwMode="auto">
          <a:xfrm>
            <a:off x="6000750" y="1352550"/>
            <a:ext cx="1181100" cy="1550988"/>
          </a:xfrm>
          <a:prstGeom prst="rect">
            <a:avLst/>
          </a:prstGeom>
          <a:noFill/>
          <a:ln w="9525">
            <a:noFill/>
            <a:miter lim="800000"/>
            <a:headEnd/>
            <a:tailEnd/>
          </a:ln>
        </p:spPr>
      </p:pic>
      <p:sp>
        <p:nvSpPr>
          <p:cNvPr id="6" name="Google Shape;518;p79">
            <a:extLst>
              <a:ext uri="{FF2B5EF4-FFF2-40B4-BE49-F238E27FC236}">
                <a16:creationId xmlns="" xmlns:a16="http://schemas.microsoft.com/office/drawing/2014/main" id="{10A4DA69-CA2B-42D1-9421-7E8AA696A64A}"/>
              </a:ext>
            </a:extLst>
          </p:cNvPr>
          <p:cNvSpPr/>
          <p:nvPr/>
        </p:nvSpPr>
        <p:spPr>
          <a:xfrm>
            <a:off x="-11289" y="-9525"/>
            <a:ext cx="4038600" cy="5162550"/>
          </a:xfrm>
          <a:prstGeom prst="rect">
            <a:avLst/>
          </a:prstGeom>
          <a:solidFill>
            <a:srgbClr val="FFC000"/>
          </a:solidFill>
          <a:ln w="9525" cap="flat" cmpd="sng">
            <a:noFill/>
            <a:prstDash val="solid"/>
            <a:round/>
            <a:headEnd type="none" w="sm" len="sm"/>
            <a:tailEnd type="none" w="sm" len="sm"/>
          </a:ln>
          <a:effectLst>
            <a:outerShdw blurRad="50800" dist="38100" dir="5400000" algn="t" rotWithShape="0">
              <a:prstClr val="black">
                <a:alpha val="40000"/>
              </a:prstClr>
            </a:outerShdw>
            <a:softEdge rad="12700"/>
          </a:effectLst>
        </p:spPr>
        <p:txBody>
          <a:bodyPr spcFirstLastPara="1" lIns="91425" tIns="91425" rIns="91425" bIns="91425" anchor="ctr"/>
          <a:lstStyle/>
          <a:p>
            <a:pPr algn="ctr" eaLnBrk="1" fontAlgn="auto" hangingPunct="1">
              <a:spcBef>
                <a:spcPts val="0"/>
              </a:spcBef>
              <a:spcAft>
                <a:spcPts val="0"/>
              </a:spcAft>
              <a:buClr>
                <a:srgbClr val="FF0000"/>
              </a:buClr>
              <a:buSzPts val="3000"/>
              <a:buFont typeface="Arial"/>
              <a:buNone/>
              <a:defRPr/>
            </a:pPr>
            <a:r>
              <a:rPr lang="en-US" sz="3600" dirty="0">
                <a:latin typeface="Calibri (Body)"/>
                <a:ea typeface="Times New Roman"/>
                <a:cs typeface="Times New Roman"/>
                <a:sym typeface="Times New Roman"/>
              </a:rPr>
              <a:t> </a:t>
            </a:r>
            <a:r>
              <a:rPr lang="en-IN" sz="3600" dirty="0">
                <a:latin typeface="Calibri (Body)"/>
                <a:ea typeface="Times New Roman"/>
                <a:cs typeface="Times New Roman"/>
                <a:sym typeface="Times New Roman"/>
              </a:rPr>
              <a:t>Thank You!</a:t>
            </a:r>
            <a:endParaRPr lang="en-US" sz="3600" dirty="0">
              <a:latin typeface="Calibri (Body)"/>
              <a:ea typeface="Times New Roman"/>
              <a:cs typeface="Times New Roman"/>
              <a:sym typeface="Times New Roman"/>
            </a:endParaRPr>
          </a:p>
        </p:txBody>
      </p:sp>
      <p:sp>
        <p:nvSpPr>
          <p:cNvPr id="35846" name="Shape 105"/>
          <p:cNvSpPr txBox="1">
            <a:spLocks/>
          </p:cNvSpPr>
          <p:nvPr/>
        </p:nvSpPr>
        <p:spPr bwMode="auto">
          <a:xfrm>
            <a:off x="4038600" y="3592512"/>
            <a:ext cx="5105400" cy="1550988"/>
          </a:xfrm>
          <a:prstGeom prst="rect">
            <a:avLst/>
          </a:prstGeom>
          <a:solidFill>
            <a:srgbClr val="D9D9D9">
              <a:alpha val="39999"/>
            </a:srgbClr>
          </a:solidFill>
          <a:ln w="9525">
            <a:noFill/>
            <a:miter lim="800000"/>
            <a:headEnd/>
            <a:tailEnd/>
          </a:ln>
        </p:spPr>
        <p:txBody>
          <a:bodyPr lIns="0" tIns="34275" rIns="68569" bIns="34275" anchor="ctr"/>
          <a:lstStyle/>
          <a:p>
            <a:pPr algn="ctr" defTabSz="685800" eaLnBrk="1" hangingPunct="1">
              <a:lnSpc>
                <a:spcPct val="114000"/>
              </a:lnSpc>
            </a:pPr>
            <a:r>
              <a:rPr lang="en-IN" altLang="en-US" dirty="0">
                <a:latin typeface="+mn-lt"/>
                <a:ea typeface="Cabin"/>
                <a:cs typeface="Shruti" pitchFamily="34" charset="0"/>
                <a:sym typeface="Cabin"/>
              </a:rPr>
              <a:t>Department of Education</a:t>
            </a:r>
            <a:endParaRPr lang="gu-IN" altLang="en-US" dirty="0">
              <a:latin typeface="+mn-lt"/>
              <a:ea typeface="Cabin"/>
              <a:cs typeface="Shruti" pitchFamily="34" charset="0"/>
              <a:sym typeface="Cabin"/>
            </a:endParaRPr>
          </a:p>
          <a:p>
            <a:pPr algn="ctr" defTabSz="685800" eaLnBrk="1" hangingPunct="1">
              <a:lnSpc>
                <a:spcPct val="114000"/>
              </a:lnSpc>
            </a:pPr>
            <a:r>
              <a:rPr lang="gu-IN" altLang="en-US" dirty="0">
                <a:latin typeface="+mn-lt"/>
                <a:ea typeface="Cabin"/>
                <a:cs typeface="Shruti" pitchFamily="34" charset="0"/>
                <a:sym typeface="Cabin"/>
              </a:rPr>
              <a:t>(</a:t>
            </a:r>
            <a:r>
              <a:rPr lang="en-IN" altLang="en-US" dirty="0">
                <a:latin typeface="+mn-lt"/>
                <a:ea typeface="Cabin"/>
                <a:cs typeface="Shruti" pitchFamily="34" charset="0"/>
                <a:sym typeface="Cabin"/>
              </a:rPr>
              <a:t>Primary and Secondary</a:t>
            </a:r>
            <a:r>
              <a:rPr lang="gu-IN" altLang="en-US" dirty="0">
                <a:latin typeface="+mn-lt"/>
                <a:ea typeface="Cabin"/>
                <a:cs typeface="Shruti" pitchFamily="34" charset="0"/>
                <a:sym typeface="Cabin"/>
              </a:rPr>
              <a:t>),</a:t>
            </a:r>
            <a:r>
              <a:rPr lang="en-US" altLang="en-US" dirty="0">
                <a:latin typeface="+mn-lt"/>
                <a:ea typeface="Cabin"/>
                <a:cs typeface="Shruti" pitchFamily="34" charset="0"/>
                <a:sym typeface="Cabin"/>
              </a:rPr>
              <a:t> </a:t>
            </a:r>
            <a:r>
              <a:rPr lang="en-IN" altLang="en-US" dirty="0">
                <a:latin typeface="+mn-lt"/>
                <a:ea typeface="Cabin"/>
                <a:cs typeface="Shruti" pitchFamily="34" charset="0"/>
                <a:sym typeface="Cabin"/>
              </a:rPr>
              <a:t>Gujarat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AFE78EC-AD9F-4BF2-B7E4-37B0D7DA5254}"/>
              </a:ext>
            </a:extLst>
          </p:cNvPr>
          <p:cNvSpPr txBox="1"/>
          <p:nvPr/>
        </p:nvSpPr>
        <p:spPr>
          <a:xfrm>
            <a:off x="435997" y="1166523"/>
            <a:ext cx="4526280" cy="3834896"/>
          </a:xfrm>
          <a:prstGeom prst="rect">
            <a:avLst/>
          </a:prstGeom>
          <a:noFill/>
        </p:spPr>
        <p:txBody>
          <a:bodyPr wrap="square" rtlCol="0">
            <a:spAutoFit/>
          </a:bodyPr>
          <a:lstStyle/>
          <a:p>
            <a:pPr marL="285750" indent="-285750">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96,329 Cook cum Helpers</a:t>
            </a:r>
          </a:p>
          <a:p>
            <a:pPr marL="285750" indent="-285750">
              <a:spcBef>
                <a:spcPct val="10000"/>
              </a:spcBef>
              <a:buFont typeface="Arial" panose="020B0604020202020204" pitchFamily="34" charset="0"/>
              <a:buChar char="•"/>
              <a:defRPr/>
            </a:pPr>
            <a:endParaRPr lang="en-US" sz="1600" dirty="0">
              <a:latin typeface="+mn-lt"/>
              <a:ea typeface="Tahoma" pitchFamily="34" charset="0"/>
              <a:cs typeface="Times New Roman" pitchFamily="18" charset="0"/>
            </a:endParaRPr>
          </a:p>
          <a:p>
            <a:pPr marL="285750" indent="-285750">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3,346 modern </a:t>
            </a:r>
            <a:r>
              <a:rPr lang="en-US" sz="1600" dirty="0" err="1">
                <a:latin typeface="+mn-lt"/>
                <a:ea typeface="Tahoma" pitchFamily="34" charset="0"/>
                <a:cs typeface="Times New Roman" pitchFamily="18" charset="0"/>
              </a:rPr>
              <a:t>Centralised</a:t>
            </a:r>
            <a:r>
              <a:rPr lang="en-US" sz="1600" dirty="0">
                <a:latin typeface="+mn-lt"/>
                <a:ea typeface="Tahoma" pitchFamily="34" charset="0"/>
                <a:cs typeface="Times New Roman" pitchFamily="18" charset="0"/>
              </a:rPr>
              <a:t> Kitchens managed by four NGOs</a:t>
            </a:r>
          </a:p>
          <a:p>
            <a:pPr marL="285750" indent="-285750">
              <a:spcBef>
                <a:spcPct val="10000"/>
              </a:spcBef>
              <a:buFont typeface="Arial" panose="020B0604020202020204" pitchFamily="34" charset="0"/>
              <a:buChar char="•"/>
              <a:defRPr/>
            </a:pPr>
            <a:endParaRPr lang="en-US" sz="1600" dirty="0">
              <a:latin typeface="+mn-lt"/>
              <a:ea typeface="Tahoma" pitchFamily="34" charset="0"/>
              <a:cs typeface="Times New Roman" pitchFamily="18" charset="0"/>
            </a:endParaRPr>
          </a:p>
          <a:p>
            <a:pPr marL="285750" indent="-285750">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Benefit to 6.53 Lakh Children</a:t>
            </a:r>
          </a:p>
          <a:p>
            <a:pPr marL="285750" indent="-285750">
              <a:spcBef>
                <a:spcPct val="10000"/>
              </a:spcBef>
              <a:buFont typeface="Arial" panose="020B0604020202020204" pitchFamily="34" charset="0"/>
              <a:buChar char="•"/>
              <a:defRPr/>
            </a:pPr>
            <a:endParaRPr lang="en-US" sz="1600" dirty="0">
              <a:latin typeface="+mn-lt"/>
              <a:ea typeface="Tahoma" pitchFamily="34" charset="0"/>
              <a:cs typeface="Times New Roman" pitchFamily="18" charset="0"/>
            </a:endParaRPr>
          </a:p>
          <a:p>
            <a:pPr marL="285750" indent="-285750">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77.28% Beneficiary Coverage</a:t>
            </a:r>
          </a:p>
          <a:p>
            <a:pPr marL="285750" indent="-285750">
              <a:spcBef>
                <a:spcPct val="10000"/>
              </a:spcBef>
              <a:buFont typeface="Arial" panose="020B0604020202020204" pitchFamily="34" charset="0"/>
              <a:buChar char="•"/>
              <a:defRPr/>
            </a:pPr>
            <a:endParaRPr lang="en-US" sz="1600" dirty="0">
              <a:latin typeface="+mn-lt"/>
              <a:ea typeface="Tahoma" pitchFamily="34" charset="0"/>
              <a:cs typeface="Times New Roman" pitchFamily="18" charset="0"/>
            </a:endParaRPr>
          </a:p>
          <a:p>
            <a:pPr marL="285750" indent="-285750">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243 MDM provided against approved 248 MDM</a:t>
            </a:r>
          </a:p>
          <a:p>
            <a:pPr marL="285750" indent="-285750">
              <a:spcBef>
                <a:spcPct val="10000"/>
              </a:spcBef>
              <a:buFont typeface="Arial" panose="020B0604020202020204" pitchFamily="34" charset="0"/>
              <a:buChar char="•"/>
              <a:defRPr/>
            </a:pPr>
            <a:endParaRPr lang="en-US" sz="1600" dirty="0">
              <a:latin typeface="+mn-lt"/>
              <a:ea typeface="Tahoma" pitchFamily="34" charset="0"/>
              <a:cs typeface="Times New Roman" pitchFamily="18" charset="0"/>
            </a:endParaRPr>
          </a:p>
          <a:p>
            <a:pPr marL="285750" indent="-285750" algn="just">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2019-20 Budget: Rs. 1034.40 Crores </a:t>
            </a:r>
          </a:p>
          <a:p>
            <a:pPr marL="742950" lvl="1" indent="-285750" algn="just">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Central Share: Rs. 448.85 Crores</a:t>
            </a:r>
          </a:p>
          <a:p>
            <a:pPr marL="742950" lvl="1" indent="-285750" algn="just">
              <a:spcBef>
                <a:spcPct val="10000"/>
              </a:spcBef>
              <a:buFont typeface="Arial" panose="020B0604020202020204" pitchFamily="34" charset="0"/>
              <a:buChar char="•"/>
              <a:defRPr/>
            </a:pPr>
            <a:r>
              <a:rPr lang="en-US" sz="1600" dirty="0">
                <a:latin typeface="+mn-lt"/>
                <a:ea typeface="Tahoma" pitchFamily="34" charset="0"/>
                <a:cs typeface="Times New Roman" pitchFamily="18" charset="0"/>
              </a:rPr>
              <a:t>State Provision: Rs.585.55 Crores</a:t>
            </a:r>
            <a:endParaRPr lang="en-IN" sz="1600" dirty="0">
              <a:latin typeface="+mn-lt"/>
            </a:endParaRPr>
          </a:p>
        </p:txBody>
      </p:sp>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7391400" cy="709535"/>
          </a:xfrm>
        </p:spPr>
        <p:txBody>
          <a:bodyPr>
            <a:noAutofit/>
          </a:bodyPr>
          <a:lstStyle/>
          <a:p>
            <a:pPr>
              <a:spcBef>
                <a:spcPct val="0"/>
              </a:spcBef>
              <a:buClr>
                <a:srgbClr val="FF0000"/>
              </a:buClr>
              <a:buSzPts val="2400"/>
            </a:pPr>
            <a:r>
              <a:rPr lang="en-IN" sz="3600" b="0" dirty="0">
                <a:solidFill>
                  <a:schemeClr val="tx1"/>
                </a:solidFill>
                <a:latin typeface="+mn-lt"/>
              </a:rPr>
              <a:t>Overview of Mid-Day Meal 2019-20</a:t>
            </a:r>
            <a:endParaRPr lang="en-GB" sz="3600" b="0" dirty="0">
              <a:solidFill>
                <a:schemeClr val="tx1"/>
              </a:solidFill>
              <a:latin typeface="+mn-lt"/>
            </a:endParaRPr>
          </a:p>
        </p:txBody>
      </p:sp>
      <p:graphicFrame>
        <p:nvGraphicFramePr>
          <p:cNvPr id="23" name="Chart 22">
            <a:extLst>
              <a:ext uri="{FF2B5EF4-FFF2-40B4-BE49-F238E27FC236}">
                <a16:creationId xmlns="" xmlns:a16="http://schemas.microsoft.com/office/drawing/2014/main" id="{05CC8A71-9CDA-4A94-8A53-C4BD6D69424D}"/>
              </a:ext>
            </a:extLst>
          </p:cNvPr>
          <p:cNvGraphicFramePr>
            <a:graphicFrameLocks/>
          </p:cNvGraphicFramePr>
          <p:nvPr>
            <p:extLst>
              <p:ext uri="{D42A27DB-BD31-4B8C-83A1-F6EECF244321}">
                <p14:modId xmlns="" xmlns:p14="http://schemas.microsoft.com/office/powerpoint/2010/main" val="1726781678"/>
              </p:ext>
            </p:extLst>
          </p:nvPr>
        </p:nvGraphicFramePr>
        <p:xfrm>
          <a:off x="4962277" y="1200150"/>
          <a:ext cx="4299159" cy="3408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0701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7391400" cy="709535"/>
          </a:xfrm>
        </p:spPr>
        <p:txBody>
          <a:bodyPr>
            <a:noAutofit/>
          </a:bodyPr>
          <a:lstStyle/>
          <a:p>
            <a:pPr>
              <a:spcBef>
                <a:spcPct val="0"/>
              </a:spcBef>
              <a:buClr>
                <a:srgbClr val="FF0000"/>
              </a:buClr>
              <a:buSzPts val="2400"/>
            </a:pPr>
            <a:r>
              <a:rPr lang="en-IN" sz="3600" b="0" dirty="0">
                <a:solidFill>
                  <a:schemeClr val="tx1"/>
                </a:solidFill>
                <a:latin typeface="+mn-lt"/>
              </a:rPr>
              <a:t>Year on Year Scheme Coverage</a:t>
            </a:r>
            <a:endParaRPr lang="en-GB" sz="3600" b="0" dirty="0">
              <a:solidFill>
                <a:schemeClr val="tx1"/>
              </a:solidFill>
              <a:latin typeface="+mn-lt"/>
            </a:endParaRPr>
          </a:p>
        </p:txBody>
      </p:sp>
      <p:graphicFrame>
        <p:nvGraphicFramePr>
          <p:cNvPr id="5" name="Chart 4">
            <a:extLst>
              <a:ext uri="{FF2B5EF4-FFF2-40B4-BE49-F238E27FC236}">
                <a16:creationId xmlns="" xmlns:a16="http://schemas.microsoft.com/office/drawing/2014/main" id="{6E32A81C-B455-4698-A5CC-E6448E2CFF53}"/>
              </a:ext>
            </a:extLst>
          </p:cNvPr>
          <p:cNvGraphicFramePr>
            <a:graphicFrameLocks/>
          </p:cNvGraphicFramePr>
          <p:nvPr>
            <p:extLst>
              <p:ext uri="{D42A27DB-BD31-4B8C-83A1-F6EECF244321}">
                <p14:modId xmlns="" xmlns:p14="http://schemas.microsoft.com/office/powerpoint/2010/main" val="2405789438"/>
              </p:ext>
            </p:extLst>
          </p:nvPr>
        </p:nvGraphicFramePr>
        <p:xfrm>
          <a:off x="457200" y="1123950"/>
          <a:ext cx="8153400" cy="38797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 xmlns:a16="http://schemas.microsoft.com/office/drawing/2014/main" id="{EF939EDA-646E-4BD7-B749-D001E11851DA}"/>
              </a:ext>
            </a:extLst>
          </p:cNvPr>
          <p:cNvSpPr txBox="1"/>
          <p:nvPr/>
        </p:nvSpPr>
        <p:spPr>
          <a:xfrm rot="16200000">
            <a:off x="-342900" y="3888745"/>
            <a:ext cx="1447800" cy="261610"/>
          </a:xfrm>
          <a:prstGeom prst="rect">
            <a:avLst/>
          </a:prstGeom>
          <a:noFill/>
        </p:spPr>
        <p:txBody>
          <a:bodyPr wrap="square" rtlCol="0">
            <a:spAutoFit/>
          </a:bodyPr>
          <a:lstStyle/>
          <a:p>
            <a:r>
              <a:rPr lang="en-US" sz="1100" dirty="0">
                <a:solidFill>
                  <a:schemeClr val="bg2">
                    <a:lumMod val="25000"/>
                  </a:schemeClr>
                </a:solidFill>
                <a:latin typeface="+mn-lt"/>
              </a:rPr>
              <a:t>Students (in lakhs) </a:t>
            </a:r>
            <a:endParaRPr lang="en-IN" sz="1100" dirty="0">
              <a:solidFill>
                <a:schemeClr val="bg2">
                  <a:lumMod val="25000"/>
                </a:schemeClr>
              </a:solidFill>
              <a:latin typeface="+mn-lt"/>
            </a:endParaRPr>
          </a:p>
        </p:txBody>
      </p:sp>
    </p:spTree>
    <p:extLst>
      <p:ext uri="{BB962C8B-B14F-4D97-AF65-F5344CB8AC3E}">
        <p14:creationId xmlns="" xmlns:p14="http://schemas.microsoft.com/office/powerpoint/2010/main" val="201142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7391400" cy="709535"/>
          </a:xfrm>
        </p:spPr>
        <p:txBody>
          <a:bodyPr>
            <a:noAutofit/>
          </a:bodyPr>
          <a:lstStyle/>
          <a:p>
            <a:pPr>
              <a:spcBef>
                <a:spcPct val="0"/>
              </a:spcBef>
              <a:buClr>
                <a:srgbClr val="FF0000"/>
              </a:buClr>
              <a:buSzPts val="2400"/>
            </a:pPr>
            <a:r>
              <a:rPr lang="en-IN" sz="3600" b="0" dirty="0">
                <a:solidFill>
                  <a:schemeClr val="tx1"/>
                </a:solidFill>
                <a:latin typeface="+mn-lt"/>
              </a:rPr>
              <a:t>Details of Materials and Nutrients</a:t>
            </a:r>
            <a:endParaRPr lang="en-GB" sz="3600" b="0" dirty="0">
              <a:solidFill>
                <a:schemeClr val="tx1"/>
              </a:solidFill>
              <a:latin typeface="+mn-lt"/>
            </a:endParaRPr>
          </a:p>
        </p:txBody>
      </p:sp>
      <p:graphicFrame>
        <p:nvGraphicFramePr>
          <p:cNvPr id="5" name="Chart 4">
            <a:extLst>
              <a:ext uri="{FF2B5EF4-FFF2-40B4-BE49-F238E27FC236}">
                <a16:creationId xmlns="" xmlns:a16="http://schemas.microsoft.com/office/drawing/2014/main" id="{15A8094B-5E7C-4FCA-8C51-AFD49D72DB22}"/>
              </a:ext>
            </a:extLst>
          </p:cNvPr>
          <p:cNvGraphicFramePr>
            <a:graphicFrameLocks/>
          </p:cNvGraphicFramePr>
          <p:nvPr>
            <p:extLst>
              <p:ext uri="{D42A27DB-BD31-4B8C-83A1-F6EECF244321}">
                <p14:modId xmlns="" xmlns:p14="http://schemas.microsoft.com/office/powerpoint/2010/main" val="2875420792"/>
              </p:ext>
            </p:extLst>
          </p:nvPr>
        </p:nvGraphicFramePr>
        <p:xfrm>
          <a:off x="152399" y="990783"/>
          <a:ext cx="44196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 xmlns:a16="http://schemas.microsoft.com/office/drawing/2014/main" id="{44559E1E-0030-4FC0-80E6-A90E2DDFE78A}"/>
              </a:ext>
            </a:extLst>
          </p:cNvPr>
          <p:cNvGraphicFramePr>
            <a:graphicFrameLocks/>
          </p:cNvGraphicFramePr>
          <p:nvPr>
            <p:extLst>
              <p:ext uri="{D42A27DB-BD31-4B8C-83A1-F6EECF244321}">
                <p14:modId xmlns="" xmlns:p14="http://schemas.microsoft.com/office/powerpoint/2010/main" val="1334466714"/>
              </p:ext>
            </p:extLst>
          </p:nvPr>
        </p:nvGraphicFramePr>
        <p:xfrm>
          <a:off x="4076700" y="971550"/>
          <a:ext cx="5091113" cy="320992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 xmlns:a16="http://schemas.microsoft.com/office/drawing/2014/main" id="{7B2AB74E-7456-4F4D-8409-96D53851B4E1}"/>
              </a:ext>
            </a:extLst>
          </p:cNvPr>
          <p:cNvCxnSpPr/>
          <p:nvPr/>
        </p:nvCxnSpPr>
        <p:spPr>
          <a:xfrm>
            <a:off x="4495800" y="1344226"/>
            <a:ext cx="0" cy="2590800"/>
          </a:xfrm>
          <a:prstGeom prst="line">
            <a:avLst/>
          </a:prstGeom>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 xmlns:a16="http://schemas.microsoft.com/office/drawing/2014/main" id="{9777D6C1-271B-4A17-906F-FDFD618F33D7}"/>
              </a:ext>
            </a:extLst>
          </p:cNvPr>
          <p:cNvSpPr txBox="1"/>
          <p:nvPr/>
        </p:nvSpPr>
        <p:spPr>
          <a:xfrm>
            <a:off x="462839" y="3919973"/>
            <a:ext cx="3962395" cy="738664"/>
          </a:xfrm>
          <a:prstGeom prst="rect">
            <a:avLst/>
          </a:prstGeom>
          <a:noFill/>
        </p:spPr>
        <p:txBody>
          <a:bodyPr wrap="square" rtlCol="0">
            <a:spAutoFit/>
          </a:bodyPr>
          <a:lstStyle/>
          <a:p>
            <a:pPr algn="ctr"/>
            <a:r>
              <a:rPr lang="en-US" sz="1400" dirty="0">
                <a:latin typeface="+mn-lt"/>
              </a:rPr>
              <a:t>180 </a:t>
            </a:r>
            <a:r>
              <a:rPr lang="en-US" sz="1400" dirty="0" err="1">
                <a:latin typeface="+mn-lt"/>
              </a:rPr>
              <a:t>gms</a:t>
            </a:r>
            <a:r>
              <a:rPr lang="en-US" sz="1400" dirty="0">
                <a:latin typeface="+mn-lt"/>
              </a:rPr>
              <a:t> Meal</a:t>
            </a:r>
          </a:p>
          <a:p>
            <a:pPr algn="ctr"/>
            <a:r>
              <a:rPr lang="en-US" sz="1400" b="1" dirty="0">
                <a:latin typeface="+mn-lt"/>
              </a:rPr>
              <a:t>525 Calories against the prescribed 480 Calories </a:t>
            </a:r>
          </a:p>
          <a:p>
            <a:pPr algn="ctr"/>
            <a:endParaRPr lang="en-IN" sz="1400" dirty="0">
              <a:latin typeface="+mn-lt"/>
            </a:endParaRPr>
          </a:p>
        </p:txBody>
      </p:sp>
      <p:sp>
        <p:nvSpPr>
          <p:cNvPr id="12" name="TextBox 11">
            <a:extLst>
              <a:ext uri="{FF2B5EF4-FFF2-40B4-BE49-F238E27FC236}">
                <a16:creationId xmlns="" xmlns:a16="http://schemas.microsoft.com/office/drawing/2014/main" id="{A72E1668-9F59-49B2-985D-147189147823}"/>
              </a:ext>
            </a:extLst>
          </p:cNvPr>
          <p:cNvSpPr txBox="1"/>
          <p:nvPr/>
        </p:nvSpPr>
        <p:spPr>
          <a:xfrm>
            <a:off x="4641058" y="3955716"/>
            <a:ext cx="3962395" cy="738664"/>
          </a:xfrm>
          <a:prstGeom prst="rect">
            <a:avLst/>
          </a:prstGeom>
          <a:noFill/>
        </p:spPr>
        <p:txBody>
          <a:bodyPr wrap="square" rtlCol="0">
            <a:spAutoFit/>
          </a:bodyPr>
          <a:lstStyle/>
          <a:p>
            <a:pPr algn="ctr"/>
            <a:r>
              <a:rPr lang="en-US" sz="1400" dirty="0">
                <a:latin typeface="+mn-lt"/>
              </a:rPr>
              <a:t>265 </a:t>
            </a:r>
            <a:r>
              <a:rPr lang="en-US" sz="1400" dirty="0" err="1">
                <a:latin typeface="+mn-lt"/>
              </a:rPr>
              <a:t>gms</a:t>
            </a:r>
            <a:r>
              <a:rPr lang="en-US" sz="1400" dirty="0">
                <a:latin typeface="+mn-lt"/>
              </a:rPr>
              <a:t> Meal</a:t>
            </a:r>
          </a:p>
          <a:p>
            <a:pPr algn="ctr"/>
            <a:r>
              <a:rPr lang="en-US" sz="1400" b="1" dirty="0">
                <a:latin typeface="+mn-lt"/>
              </a:rPr>
              <a:t>743 Calories against the prescribed 720 Calories </a:t>
            </a:r>
          </a:p>
          <a:p>
            <a:pPr algn="ctr"/>
            <a:endParaRPr lang="en-IN" sz="1400" dirty="0">
              <a:latin typeface="+mn-lt"/>
            </a:endParaRPr>
          </a:p>
        </p:txBody>
      </p:sp>
    </p:spTree>
    <p:extLst>
      <p:ext uri="{BB962C8B-B14F-4D97-AF65-F5344CB8AC3E}">
        <p14:creationId xmlns="" xmlns:p14="http://schemas.microsoft.com/office/powerpoint/2010/main" val="119403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7391400" cy="709535"/>
          </a:xfrm>
        </p:spPr>
        <p:txBody>
          <a:bodyPr>
            <a:noAutofit/>
          </a:bodyPr>
          <a:lstStyle/>
          <a:p>
            <a:pPr>
              <a:spcBef>
                <a:spcPct val="0"/>
              </a:spcBef>
              <a:buClr>
                <a:srgbClr val="FF0000"/>
              </a:buClr>
              <a:buSzPts val="2400"/>
            </a:pPr>
            <a:r>
              <a:rPr lang="en-IN" sz="3600" b="0" dirty="0">
                <a:solidFill>
                  <a:schemeClr val="tx1"/>
                </a:solidFill>
                <a:latin typeface="+mn-lt"/>
              </a:rPr>
              <a:t>Grant Received vs Expenditure</a:t>
            </a:r>
            <a:endParaRPr lang="en-GB" sz="3600" b="0" dirty="0">
              <a:solidFill>
                <a:schemeClr val="tx1"/>
              </a:solidFill>
              <a:latin typeface="+mn-lt"/>
            </a:endParaRPr>
          </a:p>
        </p:txBody>
      </p:sp>
      <p:graphicFrame>
        <p:nvGraphicFramePr>
          <p:cNvPr id="10" name="Chart 9">
            <a:extLst>
              <a:ext uri="{FF2B5EF4-FFF2-40B4-BE49-F238E27FC236}">
                <a16:creationId xmlns="" xmlns:a16="http://schemas.microsoft.com/office/drawing/2014/main" id="{FE7E9A03-3301-4B82-95BD-F3451A0BFF60}"/>
              </a:ext>
            </a:extLst>
          </p:cNvPr>
          <p:cNvGraphicFramePr>
            <a:graphicFrameLocks/>
          </p:cNvGraphicFramePr>
          <p:nvPr>
            <p:extLst>
              <p:ext uri="{D42A27DB-BD31-4B8C-83A1-F6EECF244321}">
                <p14:modId xmlns="" xmlns:p14="http://schemas.microsoft.com/office/powerpoint/2010/main" val="3694166387"/>
              </p:ext>
            </p:extLst>
          </p:nvPr>
        </p:nvGraphicFramePr>
        <p:xfrm>
          <a:off x="542014" y="2122886"/>
          <a:ext cx="8601986" cy="292034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 xmlns:a16="http://schemas.microsoft.com/office/drawing/2014/main" id="{DB218CC7-3FA2-4E4D-AADA-F236EBB0BE7B}"/>
              </a:ext>
            </a:extLst>
          </p:cNvPr>
          <p:cNvSpPr txBox="1"/>
          <p:nvPr/>
        </p:nvSpPr>
        <p:spPr>
          <a:xfrm rot="16200000">
            <a:off x="-158326" y="3247701"/>
            <a:ext cx="1355651" cy="276999"/>
          </a:xfrm>
          <a:prstGeom prst="rect">
            <a:avLst/>
          </a:prstGeom>
          <a:noFill/>
        </p:spPr>
        <p:txBody>
          <a:bodyPr wrap="square" rtlCol="0">
            <a:spAutoFit/>
          </a:bodyPr>
          <a:lstStyle/>
          <a:p>
            <a:r>
              <a:rPr lang="en-US" sz="1200" dirty="0">
                <a:solidFill>
                  <a:schemeClr val="bg2">
                    <a:lumMod val="25000"/>
                  </a:schemeClr>
                </a:solidFill>
                <a:latin typeface="+mn-lt"/>
                <a:cs typeface="Times New Roman" panose="02020603050405020304" pitchFamily="18" charset="0"/>
              </a:rPr>
              <a:t>Rs. in Crore</a:t>
            </a:r>
            <a:endParaRPr lang="en-US" sz="1200" dirty="0">
              <a:solidFill>
                <a:schemeClr val="bg2">
                  <a:lumMod val="25000"/>
                </a:schemeClr>
              </a:solidFill>
              <a:latin typeface="+mn-lt"/>
            </a:endParaRPr>
          </a:p>
        </p:txBody>
      </p:sp>
      <p:sp>
        <p:nvSpPr>
          <p:cNvPr id="13" name="TextBox 12">
            <a:extLst>
              <a:ext uri="{FF2B5EF4-FFF2-40B4-BE49-F238E27FC236}">
                <a16:creationId xmlns="" xmlns:a16="http://schemas.microsoft.com/office/drawing/2014/main" id="{738CFD41-EA67-4B1B-B244-CF106BBB4950}"/>
              </a:ext>
            </a:extLst>
          </p:cNvPr>
          <p:cNvSpPr txBox="1"/>
          <p:nvPr/>
        </p:nvSpPr>
        <p:spPr>
          <a:xfrm>
            <a:off x="405517" y="966779"/>
            <a:ext cx="6574403" cy="908069"/>
          </a:xfrm>
          <a:prstGeom prst="rect">
            <a:avLst/>
          </a:prstGeom>
          <a:noFill/>
        </p:spPr>
        <p:txBody>
          <a:bodyPr wrap="square" rtlCol="0">
            <a:spAutoFit/>
          </a:bodyPr>
          <a:lstStyle/>
          <a:p>
            <a:pPr marL="285750" indent="-285750">
              <a:lnSpc>
                <a:spcPct val="150000"/>
              </a:lnSpc>
              <a:spcBef>
                <a:spcPct val="10000"/>
              </a:spcBef>
              <a:buFont typeface="Arial" panose="020B0604020202020204" pitchFamily="34" charset="0"/>
              <a:buChar char="•"/>
              <a:defRPr/>
            </a:pPr>
            <a:r>
              <a:rPr lang="en-US" dirty="0">
                <a:latin typeface="+mn-lt"/>
                <a:ea typeface="Tahoma" pitchFamily="34" charset="0"/>
                <a:cs typeface="Times New Roman" pitchFamily="18" charset="0"/>
              </a:rPr>
              <a:t>85% Grant Received against Budget in 2019-20</a:t>
            </a:r>
          </a:p>
          <a:p>
            <a:pPr marL="285750" indent="-285750">
              <a:lnSpc>
                <a:spcPct val="150000"/>
              </a:lnSpc>
              <a:spcBef>
                <a:spcPct val="10000"/>
              </a:spcBef>
              <a:buFont typeface="Arial" panose="020B0604020202020204" pitchFamily="34" charset="0"/>
              <a:buChar char="•"/>
              <a:defRPr/>
            </a:pPr>
            <a:r>
              <a:rPr lang="en-US" dirty="0">
                <a:latin typeface="+mn-lt"/>
                <a:ea typeface="Tahoma" pitchFamily="34" charset="0"/>
                <a:cs typeface="Times New Roman" pitchFamily="18" charset="0"/>
              </a:rPr>
              <a:t>91% Expenditure against Grant Received in 2019-20</a:t>
            </a:r>
            <a:endParaRPr lang="en-IN" dirty="0">
              <a:latin typeface="+mn-lt"/>
            </a:endParaRPr>
          </a:p>
        </p:txBody>
      </p:sp>
    </p:spTree>
    <p:extLst>
      <p:ext uri="{BB962C8B-B14F-4D97-AF65-F5344CB8AC3E}">
        <p14:creationId xmlns="" xmlns:p14="http://schemas.microsoft.com/office/powerpoint/2010/main" val="83099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 xmlns:a16="http://schemas.microsoft.com/office/drawing/2014/main" id="{7F5F4C53-D6D0-4940-855B-B7A3462AF55E}"/>
              </a:ext>
            </a:extLst>
          </p:cNvPr>
          <p:cNvSpPr>
            <a:spLocks noGrp="1"/>
          </p:cNvSpPr>
          <p:nvPr>
            <p:ph type="title"/>
          </p:nvPr>
        </p:nvSpPr>
        <p:spPr>
          <a:xfrm>
            <a:off x="381000" y="221676"/>
            <a:ext cx="8153400" cy="709535"/>
          </a:xfrm>
        </p:spPr>
        <p:txBody>
          <a:bodyPr>
            <a:noAutofit/>
          </a:bodyPr>
          <a:lstStyle/>
          <a:p>
            <a:pPr>
              <a:spcBef>
                <a:spcPct val="0"/>
              </a:spcBef>
              <a:buClr>
                <a:srgbClr val="FF0000"/>
              </a:buClr>
              <a:buSzPts val="2400"/>
            </a:pPr>
            <a:r>
              <a:rPr lang="en-IN" sz="3600" b="0" dirty="0">
                <a:solidFill>
                  <a:schemeClr val="tx1"/>
                </a:solidFill>
                <a:latin typeface="+mn-lt"/>
              </a:rPr>
              <a:t>Mid-Day Meal Evaluation Study</a:t>
            </a:r>
            <a:endParaRPr lang="en-GB" sz="3600" b="0" dirty="0">
              <a:solidFill>
                <a:schemeClr val="tx1"/>
              </a:solidFill>
              <a:latin typeface="+mn-lt"/>
            </a:endParaRPr>
          </a:p>
        </p:txBody>
      </p:sp>
      <p:graphicFrame>
        <p:nvGraphicFramePr>
          <p:cNvPr id="5" name="Content Placeholder 4">
            <a:extLst>
              <a:ext uri="{FF2B5EF4-FFF2-40B4-BE49-F238E27FC236}">
                <a16:creationId xmlns="" xmlns:a16="http://schemas.microsoft.com/office/drawing/2014/main" id="{CC3F2D65-2E35-4F08-BD9B-1A994790E4AD}"/>
              </a:ext>
            </a:extLst>
          </p:cNvPr>
          <p:cNvGraphicFramePr>
            <a:graphicFrameLocks/>
          </p:cNvGraphicFramePr>
          <p:nvPr>
            <p:extLst>
              <p:ext uri="{D42A27DB-BD31-4B8C-83A1-F6EECF244321}">
                <p14:modId xmlns="" xmlns:p14="http://schemas.microsoft.com/office/powerpoint/2010/main" val="2612715459"/>
              </p:ext>
            </p:extLst>
          </p:nvPr>
        </p:nvGraphicFramePr>
        <p:xfrm>
          <a:off x="0" y="1352550"/>
          <a:ext cx="5615276"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 xmlns:a16="http://schemas.microsoft.com/office/drawing/2014/main" id="{557EDBD1-A822-4D83-BB95-86BDEC3389EF}"/>
              </a:ext>
            </a:extLst>
          </p:cNvPr>
          <p:cNvSpPr/>
          <p:nvPr/>
        </p:nvSpPr>
        <p:spPr>
          <a:xfrm>
            <a:off x="367085" y="1275915"/>
            <a:ext cx="4419600" cy="646331"/>
          </a:xfrm>
          <a:prstGeom prst="rect">
            <a:avLst/>
          </a:prstGeom>
        </p:spPr>
        <p:txBody>
          <a:bodyPr wrap="square">
            <a:spAutoFit/>
          </a:bodyPr>
          <a:lstStyle/>
          <a:p>
            <a:pPr algn="ctr"/>
            <a:r>
              <a:rPr lang="en-US" dirty="0">
                <a:solidFill>
                  <a:schemeClr val="bg2">
                    <a:lumMod val="25000"/>
                  </a:schemeClr>
                </a:solidFill>
                <a:latin typeface="+mn-lt"/>
                <a:cs typeface="Times New Roman" pitchFamily="18" charset="0"/>
              </a:rPr>
              <a:t>Students Feedback</a:t>
            </a:r>
          </a:p>
          <a:p>
            <a:pPr algn="ctr"/>
            <a:r>
              <a:rPr lang="en-US" dirty="0">
                <a:solidFill>
                  <a:schemeClr val="bg2">
                    <a:lumMod val="25000"/>
                  </a:schemeClr>
                </a:solidFill>
                <a:latin typeface="+mn-lt"/>
                <a:cs typeface="Times New Roman" pitchFamily="18" charset="0"/>
              </a:rPr>
              <a:t>About Quality of Food</a:t>
            </a:r>
            <a:endParaRPr lang="en-IN" dirty="0">
              <a:solidFill>
                <a:schemeClr val="bg2">
                  <a:lumMod val="25000"/>
                </a:schemeClr>
              </a:solidFill>
              <a:latin typeface="+mn-lt"/>
              <a:cs typeface="Times New Roman" pitchFamily="18" charset="0"/>
            </a:endParaRPr>
          </a:p>
        </p:txBody>
      </p:sp>
      <p:graphicFrame>
        <p:nvGraphicFramePr>
          <p:cNvPr id="7" name="Content Placeholder 4">
            <a:extLst>
              <a:ext uri="{FF2B5EF4-FFF2-40B4-BE49-F238E27FC236}">
                <a16:creationId xmlns="" xmlns:a16="http://schemas.microsoft.com/office/drawing/2014/main" id="{6F29F551-B4AB-4774-A803-632FEF95AE1C}"/>
              </a:ext>
            </a:extLst>
          </p:cNvPr>
          <p:cNvGraphicFramePr>
            <a:graphicFrameLocks/>
          </p:cNvGraphicFramePr>
          <p:nvPr>
            <p:extLst>
              <p:ext uri="{D42A27DB-BD31-4B8C-83A1-F6EECF244321}">
                <p14:modId xmlns="" xmlns:p14="http://schemas.microsoft.com/office/powerpoint/2010/main" val="4032497905"/>
              </p:ext>
            </p:extLst>
          </p:nvPr>
        </p:nvGraphicFramePr>
        <p:xfrm>
          <a:off x="4876800" y="1809750"/>
          <a:ext cx="4267200" cy="246600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 xmlns:a16="http://schemas.microsoft.com/office/drawing/2014/main" id="{2887FC97-B784-445D-AED2-BFA71FD60ED4}"/>
              </a:ext>
            </a:extLst>
          </p:cNvPr>
          <p:cNvSpPr/>
          <p:nvPr/>
        </p:nvSpPr>
        <p:spPr>
          <a:xfrm>
            <a:off x="4114800" y="1275915"/>
            <a:ext cx="4419600" cy="646331"/>
          </a:xfrm>
          <a:prstGeom prst="rect">
            <a:avLst/>
          </a:prstGeom>
        </p:spPr>
        <p:txBody>
          <a:bodyPr wrap="square">
            <a:spAutoFit/>
          </a:bodyPr>
          <a:lstStyle/>
          <a:p>
            <a:pPr algn="ctr"/>
            <a:r>
              <a:rPr lang="en-US" dirty="0">
                <a:solidFill>
                  <a:schemeClr val="bg2">
                    <a:lumMod val="25000"/>
                  </a:schemeClr>
                </a:solidFill>
                <a:latin typeface="+mn-lt"/>
                <a:cs typeface="Times New Roman" pitchFamily="18" charset="0"/>
              </a:rPr>
              <a:t>Parents Feedback</a:t>
            </a:r>
          </a:p>
          <a:p>
            <a:pPr algn="ctr"/>
            <a:r>
              <a:rPr lang="en-US" dirty="0">
                <a:solidFill>
                  <a:schemeClr val="bg2">
                    <a:lumMod val="25000"/>
                  </a:schemeClr>
                </a:solidFill>
                <a:latin typeface="+mn-lt"/>
                <a:cs typeface="Times New Roman" pitchFamily="18" charset="0"/>
              </a:rPr>
              <a:t>About Quantity of Food</a:t>
            </a:r>
            <a:endParaRPr lang="en-IN" dirty="0">
              <a:solidFill>
                <a:schemeClr val="bg2">
                  <a:lumMod val="25000"/>
                </a:schemeClr>
              </a:solidFill>
              <a:latin typeface="+mn-lt"/>
              <a:cs typeface="Times New Roman" pitchFamily="18" charset="0"/>
            </a:endParaRPr>
          </a:p>
        </p:txBody>
      </p:sp>
      <p:cxnSp>
        <p:nvCxnSpPr>
          <p:cNvPr id="4" name="Straight Connector 3">
            <a:extLst>
              <a:ext uri="{FF2B5EF4-FFF2-40B4-BE49-F238E27FC236}">
                <a16:creationId xmlns="" xmlns:a16="http://schemas.microsoft.com/office/drawing/2014/main" id="{A115D2D9-09B7-489B-813A-210F7A2501A5}"/>
              </a:ext>
            </a:extLst>
          </p:cNvPr>
          <p:cNvCxnSpPr/>
          <p:nvPr/>
        </p:nvCxnSpPr>
        <p:spPr>
          <a:xfrm>
            <a:off x="4457700" y="1352550"/>
            <a:ext cx="0" cy="2514600"/>
          </a:xfrm>
          <a:prstGeom prst="line">
            <a:avLst/>
          </a:prstGeom>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 xmlns:a16="http://schemas.microsoft.com/office/drawing/2014/main" id="{49F046C5-A894-49A0-89CE-DD0E3D1C05AF}"/>
              </a:ext>
            </a:extLst>
          </p:cNvPr>
          <p:cNvSpPr txBox="1"/>
          <p:nvPr/>
        </p:nvSpPr>
        <p:spPr>
          <a:xfrm>
            <a:off x="914399" y="4480352"/>
            <a:ext cx="7315201" cy="830997"/>
          </a:xfrm>
          <a:prstGeom prst="rect">
            <a:avLst/>
          </a:prstGeom>
          <a:noFill/>
        </p:spPr>
        <p:txBody>
          <a:bodyPr wrap="square" rtlCol="0">
            <a:spAutoFit/>
          </a:bodyPr>
          <a:lstStyle/>
          <a:p>
            <a:pPr algn="ctr"/>
            <a:r>
              <a:rPr lang="en-US" sz="1200" dirty="0">
                <a:solidFill>
                  <a:schemeClr val="bg2">
                    <a:lumMod val="25000"/>
                  </a:schemeClr>
                </a:solidFill>
                <a:latin typeface="+mn-lt"/>
                <a:cs typeface="Times New Roman" pitchFamily="18" charset="0"/>
              </a:rPr>
              <a:t>*An evaluation study report by Directorate of Evaluation, Government of Gujarat submitted in March 2020</a:t>
            </a:r>
          </a:p>
          <a:p>
            <a:pPr algn="ctr"/>
            <a:r>
              <a:rPr lang="en-US" sz="1200" dirty="0">
                <a:solidFill>
                  <a:schemeClr val="bg2">
                    <a:lumMod val="25000"/>
                  </a:schemeClr>
                </a:solidFill>
                <a:latin typeface="+mn-lt"/>
                <a:cs typeface="Times New Roman" pitchFamily="18" charset="0"/>
              </a:rPr>
              <a:t>*Study included 140 schools across 14 districts and 3 corporation covering 37,004 students</a:t>
            </a:r>
          </a:p>
          <a:p>
            <a:pPr algn="ctr"/>
            <a:endParaRPr lang="en-US" sz="1200" dirty="0">
              <a:solidFill>
                <a:schemeClr val="bg2">
                  <a:lumMod val="25000"/>
                </a:schemeClr>
              </a:solidFill>
              <a:latin typeface="+mn-lt"/>
              <a:cs typeface="Times New Roman" pitchFamily="18" charset="0"/>
            </a:endParaRPr>
          </a:p>
          <a:p>
            <a:pPr algn="ctr"/>
            <a:endParaRPr lang="en-IN" sz="1200" dirty="0">
              <a:solidFill>
                <a:schemeClr val="bg2">
                  <a:lumMod val="25000"/>
                </a:schemeClr>
              </a:solidFill>
              <a:latin typeface="+mn-lt"/>
            </a:endParaRPr>
          </a:p>
        </p:txBody>
      </p:sp>
    </p:spTree>
    <p:extLst>
      <p:ext uri="{BB962C8B-B14F-4D97-AF65-F5344CB8AC3E}">
        <p14:creationId xmlns="" xmlns:p14="http://schemas.microsoft.com/office/powerpoint/2010/main" val="158261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pic>
        <p:nvPicPr>
          <p:cNvPr id="8" name="Picture 7">
            <a:extLst>
              <a:ext uri="{FF2B5EF4-FFF2-40B4-BE49-F238E27FC236}">
                <a16:creationId xmlns="" xmlns:a16="http://schemas.microsoft.com/office/drawing/2014/main" id="{142B64BC-E437-49C7-A841-B900A600B366}"/>
              </a:ext>
            </a:extLst>
          </p:cNvPr>
          <p:cNvPicPr>
            <a:picLocks noChangeAspect="1"/>
          </p:cNvPicPr>
          <p:nvPr/>
        </p:nvPicPr>
        <p:blipFill>
          <a:blip r:embed="rId2">
            <a:alphaModFix amt="16000"/>
            <a:extLst>
              <a:ext uri="{28A0092B-C50C-407E-A947-70E740481C1C}">
                <a14:useLocalDpi xmlns="" xmlns:a14="http://schemas.microsoft.com/office/drawing/2010/main" val="0"/>
              </a:ext>
            </a:extLst>
          </a:blip>
          <a:srcRect/>
          <a:stretch/>
        </p:blipFill>
        <p:spPr>
          <a:xfrm>
            <a:off x="0" y="0"/>
            <a:ext cx="9143999" cy="5143500"/>
          </a:xfrm>
          <a:prstGeom prst="rect">
            <a:avLst/>
          </a:prstGeom>
        </p:spPr>
      </p:pic>
      <p:sp>
        <p:nvSpPr>
          <p:cNvPr id="6" name="Text Placeholder 5">
            <a:extLst>
              <a:ext uri="{FF2B5EF4-FFF2-40B4-BE49-F238E27FC236}">
                <a16:creationId xmlns="" xmlns:a16="http://schemas.microsoft.com/office/drawing/2014/main" id="{611150A6-F2CA-419F-9600-317F88095E79}"/>
              </a:ext>
            </a:extLst>
          </p:cNvPr>
          <p:cNvSpPr>
            <a:spLocks noGrp="1"/>
          </p:cNvSpPr>
          <p:nvPr>
            <p:ph type="body" idx="1"/>
          </p:nvPr>
        </p:nvSpPr>
        <p:spPr>
          <a:xfrm>
            <a:off x="1143000" y="1988824"/>
            <a:ext cx="6858000" cy="823796"/>
          </a:xfrm>
        </p:spPr>
        <p:txBody>
          <a:bodyPr vert="horz" lIns="68580" tIns="34290" rIns="68580" bIns="34290" rtlCol="0">
            <a:noAutofit/>
          </a:bodyPr>
          <a:lstStyle/>
          <a:p>
            <a:pPr algn="ctr">
              <a:lnSpc>
                <a:spcPct val="100000"/>
              </a:lnSpc>
            </a:pPr>
            <a:r>
              <a:rPr lang="en-US" sz="3000" dirty="0">
                <a:solidFill>
                  <a:srgbClr val="FFFFFF"/>
                </a:solidFill>
              </a:rPr>
              <a:t>Recommendations</a:t>
            </a:r>
            <a:endParaRPr lang="en-US" sz="3000" b="1" dirty="0">
              <a:solidFill>
                <a:schemeClr val="bg2"/>
              </a:solidFill>
            </a:endParaRPr>
          </a:p>
        </p:txBody>
      </p:sp>
    </p:spTree>
    <p:extLst>
      <p:ext uri="{BB962C8B-B14F-4D97-AF65-F5344CB8AC3E}">
        <p14:creationId xmlns="" xmlns:p14="http://schemas.microsoft.com/office/powerpoint/2010/main" val="28456724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Office Theme">
  <a:themeElements>
    <a:clrScheme name="Custom 4">
      <a:dk1>
        <a:sysClr val="windowText" lastClr="000000"/>
      </a:dk1>
      <a:lt1>
        <a:sysClr val="window" lastClr="FFFFFF"/>
      </a:lt1>
      <a:dk2>
        <a:srgbClr val="FFC0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1811</Words>
  <Application>Microsoft Office PowerPoint</Application>
  <PresentationFormat>On-screen Show (16:9)</PresentationFormat>
  <Paragraphs>417</Paragraphs>
  <Slides>31</Slides>
  <Notes>1</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EY widescreen presentation 2015 v1</vt:lpstr>
      <vt:lpstr>1_Office Theme</vt:lpstr>
      <vt:lpstr>2_Office Theme</vt:lpstr>
      <vt:lpstr>   MID-DAY MEAL SCHEME IN GUJARAT   </vt:lpstr>
      <vt:lpstr>Agenda</vt:lpstr>
      <vt:lpstr>Slide 3</vt:lpstr>
      <vt:lpstr>Overview of Mid-Day Meal 2019-20</vt:lpstr>
      <vt:lpstr>Year on Year Scheme Coverage</vt:lpstr>
      <vt:lpstr>Details of Materials and Nutrients</vt:lpstr>
      <vt:lpstr>Grant Received vs Expenditure</vt:lpstr>
      <vt:lpstr>Mid-Day Meal Evaluation Study</vt:lpstr>
      <vt:lpstr>Slide 9</vt:lpstr>
      <vt:lpstr>Mid Day Meal Scheme – Cooking Cost Details</vt:lpstr>
      <vt:lpstr>Recommendations</vt:lpstr>
      <vt:lpstr>Slide 12</vt:lpstr>
      <vt:lpstr>2019-20: Component Wise Grant vs Expenditure</vt:lpstr>
      <vt:lpstr>2020-21: Proposed Budget</vt:lpstr>
      <vt:lpstr>Slide 15</vt:lpstr>
      <vt:lpstr>Distribution of Food Grains and Cooking Cost while schools are closed due to COVID-19</vt:lpstr>
      <vt:lpstr>Tracking Student Attendance Data and MDM MIS Data on a Daily Basis</vt:lpstr>
      <vt:lpstr>New App to Manage Stock and Supplies</vt:lpstr>
      <vt:lpstr>Kitchen Garden</vt:lpstr>
      <vt:lpstr>Improving Nutrition through Fortification</vt:lpstr>
      <vt:lpstr>Expansion of Centralised Kitchens</vt:lpstr>
      <vt:lpstr>Consumption of Iron Folic Acid Tablets</vt:lpstr>
      <vt:lpstr>Chiki Distribution to Children of Saltpan Workers</vt:lpstr>
      <vt:lpstr>Provision for Food Grains and Cooking Cost during Summer Vacation</vt:lpstr>
      <vt:lpstr>Slide 25</vt:lpstr>
      <vt:lpstr>Two Time Meals</vt:lpstr>
      <vt:lpstr>Sukhadi Project</vt:lpstr>
      <vt:lpstr>Doodh Sanjivani Yojana – milk in MDMS</vt:lpstr>
      <vt:lpstr>Tithi Bhojan – Promoting Community Participation in MDMS</vt:lpstr>
      <vt:lpstr>Anna Sangam Yojana Free Food Grains to Tribal Girl Students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 Dadhichi</dc:creator>
  <cp:lastModifiedBy>ACER</cp:lastModifiedBy>
  <cp:revision>73</cp:revision>
  <dcterms:created xsi:type="dcterms:W3CDTF">2020-05-31T11:45:27Z</dcterms:created>
  <dcterms:modified xsi:type="dcterms:W3CDTF">2020-06-24T09:03:33Z</dcterms:modified>
</cp:coreProperties>
</file>